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19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18.xml" ContentType="application/vnd.openxmlformats-officedocument.presentationml.slide+xml"/>
  <Override PartName="/ppt/slides/slide25.xml" ContentType="application/vnd.openxmlformats-officedocument.presentationml.slide+xml"/>
  <Override PartName="/ppt/slides/slide23.xml" ContentType="application/vnd.openxmlformats-officedocument.presentationml.slide+xml"/>
  <Override PartName="/ppt/slides/slide20.xml" ContentType="application/vnd.openxmlformats-officedocument.presentationml.slide+xml"/>
  <Override PartName="/ppt/slides/slide24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1"/>
  </p:notesMasterIdLst>
  <p:sldIdLst>
    <p:sldId id="256" r:id="rId2"/>
    <p:sldId id="311" r:id="rId3"/>
    <p:sldId id="296" r:id="rId4"/>
    <p:sldId id="297" r:id="rId5"/>
    <p:sldId id="317" r:id="rId6"/>
    <p:sldId id="318" r:id="rId7"/>
    <p:sldId id="315" r:id="rId8"/>
    <p:sldId id="309" r:id="rId9"/>
    <p:sldId id="310" r:id="rId10"/>
    <p:sldId id="313" r:id="rId11"/>
    <p:sldId id="332" r:id="rId12"/>
    <p:sldId id="333" r:id="rId13"/>
    <p:sldId id="334" r:id="rId14"/>
    <p:sldId id="308" r:id="rId15"/>
    <p:sldId id="322" r:id="rId16"/>
    <p:sldId id="320" r:id="rId17"/>
    <p:sldId id="319" r:id="rId18"/>
    <p:sldId id="321" r:id="rId19"/>
    <p:sldId id="329" r:id="rId20"/>
    <p:sldId id="330" r:id="rId21"/>
    <p:sldId id="331" r:id="rId22"/>
    <p:sldId id="314" r:id="rId23"/>
    <p:sldId id="307" r:id="rId24"/>
    <p:sldId id="325" r:id="rId25"/>
    <p:sldId id="326" r:id="rId26"/>
    <p:sldId id="327" r:id="rId27"/>
    <p:sldId id="324" r:id="rId28"/>
    <p:sldId id="328" r:id="rId29"/>
    <p:sldId id="298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2" autoAdjust="0"/>
    <p:restoredTop sz="94643"/>
  </p:normalViewPr>
  <p:slideViewPr>
    <p:cSldViewPr>
      <p:cViewPr>
        <p:scale>
          <a:sx n="118" d="100"/>
          <a:sy n="118" d="100"/>
        </p:scale>
        <p:origin x="-1464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1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40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E953B8-7A2F-4115-A8E5-5F968DA66601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CC584C-CEAE-4753-BE8F-77907ED89F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896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C584C-CEAE-4753-BE8F-77907ED89F7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578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C584C-CEAE-4753-BE8F-77907ED89F72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511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F117F-AF7D-4F45-A7AB-83070FA5416E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E3187-C058-4E97-8E1D-BAD7FC5690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664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F117F-AF7D-4F45-A7AB-83070FA5416E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E3187-C058-4E97-8E1D-BAD7FC5690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811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F117F-AF7D-4F45-A7AB-83070FA5416E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E3187-C058-4E97-8E1D-BAD7FC5690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6333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29027680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6814779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F117F-AF7D-4F45-A7AB-83070FA5416E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E3187-C058-4E97-8E1D-BAD7FC5690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699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F117F-AF7D-4F45-A7AB-83070FA5416E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E3187-C058-4E97-8E1D-BAD7FC5690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71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F117F-AF7D-4F45-A7AB-83070FA5416E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E3187-C058-4E97-8E1D-BAD7FC5690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42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F117F-AF7D-4F45-A7AB-83070FA5416E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E3187-C058-4E97-8E1D-BAD7FC5690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32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F117F-AF7D-4F45-A7AB-83070FA5416E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E3187-C058-4E97-8E1D-BAD7FC5690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153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F117F-AF7D-4F45-A7AB-83070FA5416E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E3187-C058-4E97-8E1D-BAD7FC5690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497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F117F-AF7D-4F45-A7AB-83070FA5416E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E3187-C058-4E97-8E1D-BAD7FC5690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630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F117F-AF7D-4F45-A7AB-83070FA5416E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E3187-C058-4E97-8E1D-BAD7FC5690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304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7F117F-AF7D-4F45-A7AB-83070FA5416E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6E3187-C058-4E97-8E1D-BAD7FC5690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878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ua/url?sa=i&amp;rct=j&amp;q=&amp;esrc=s&amp;source=images&amp;cd=&amp;cad=rja&amp;uact=8&amp;ved=0ahUKEwiC9MrauPjQAhVIGCwKHXS6D1QQjRwIBw&amp;url=http://www.medseaties.eu/european-union&amp;psig=AFQjCNGeNhmB3ls-KN2I2H1htXKGRvd5cw&amp;ust=1481968414956098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8.jpe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7.png"/><Relationship Id="rId7" Type="http://schemas.openxmlformats.org/officeDocument/2006/relationships/image" Target="../media/image3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hyperlink" Target="http://www.google.com.ua/url?sa=i&amp;rct=j&amp;q=&amp;esrc=s&amp;source=images&amp;cd=&amp;cad=rja&amp;uact=8&amp;ved=0ahUKEwiC9MrauPjQAhVIGCwKHXS6D1QQjRwIBw&amp;url=http://www.medseaties.eu/european-union&amp;psig=AFQjCNGeNhmB3ls-KN2I2H1htXKGRvd5cw&amp;ust=1481968414956098" TargetMode="External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6.png"/><Relationship Id="rId7" Type="http://schemas.openxmlformats.org/officeDocument/2006/relationships/image" Target="../media/image34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9.jpeg"/><Relationship Id="rId7" Type="http://schemas.openxmlformats.org/officeDocument/2006/relationships/image" Target="../media/image3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image" Target="../media/image51.emf"/><Relationship Id="rId3" Type="http://schemas.openxmlformats.org/officeDocument/2006/relationships/image" Target="../media/image43.png"/><Relationship Id="rId7" Type="http://schemas.openxmlformats.org/officeDocument/2006/relationships/image" Target="../media/image47.jpeg"/><Relationship Id="rId12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6.jpeg"/><Relationship Id="rId11" Type="http://schemas.openxmlformats.org/officeDocument/2006/relationships/image" Target="../media/image49.png"/><Relationship Id="rId5" Type="http://schemas.openxmlformats.org/officeDocument/2006/relationships/image" Target="../media/image45.jpeg"/><Relationship Id="rId10" Type="http://schemas.openxmlformats.org/officeDocument/2006/relationships/image" Target="../media/image48.jpeg"/><Relationship Id="rId4" Type="http://schemas.openxmlformats.org/officeDocument/2006/relationships/image" Target="../media/image44.jpeg"/><Relationship Id="rId9" Type="http://schemas.openxmlformats.org/officeDocument/2006/relationships/image" Target="../media/image4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emf"/><Relationship Id="rId3" Type="http://schemas.openxmlformats.org/officeDocument/2006/relationships/image" Target="../media/image53.jpeg"/><Relationship Id="rId7" Type="http://schemas.openxmlformats.org/officeDocument/2006/relationships/image" Target="../media/image50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emf"/><Relationship Id="rId3" Type="http://schemas.openxmlformats.org/officeDocument/2006/relationships/image" Target="../media/image57.jpeg"/><Relationship Id="rId7" Type="http://schemas.openxmlformats.org/officeDocument/2006/relationships/image" Target="../media/image50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9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ua/url?sa=i&amp;rct=j&amp;q=&amp;esrc=s&amp;source=images&amp;cd=&amp;cad=rja&amp;uact=8&amp;ved=0ahUKEwiC9MrauPjQAhVIGCwKHXS6D1QQjRwIBw&amp;url=http://www.medseaties.eu/european-union&amp;psig=AFQjCNGeNhmB3ls-KN2I2H1htXKGRvd5cw&amp;ust=1481968414956098" TargetMode="External"/><Relationship Id="rId7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51.emf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50.png"/><Relationship Id="rId4" Type="http://schemas.openxmlformats.org/officeDocument/2006/relationships/image" Target="../media/image6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12" Type="http://schemas.openxmlformats.org/officeDocument/2006/relationships/image" Target="../media/image51.emf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11" Type="http://schemas.openxmlformats.org/officeDocument/2006/relationships/image" Target="../media/image49.png"/><Relationship Id="rId5" Type="http://schemas.openxmlformats.org/officeDocument/2006/relationships/image" Target="../media/image67.png"/><Relationship Id="rId10" Type="http://schemas.openxmlformats.org/officeDocument/2006/relationships/image" Target="../media/image50.png"/><Relationship Id="rId4" Type="http://schemas.openxmlformats.org/officeDocument/2006/relationships/image" Target="../media/image66.jpeg"/><Relationship Id="rId9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3.jpeg"/><Relationship Id="rId7" Type="http://schemas.openxmlformats.org/officeDocument/2006/relationships/hyperlink" Target="http://www.google.com.ua/url?sa=i&amp;rct=j&amp;q=&amp;esrc=s&amp;source=images&amp;cd=&amp;cad=rja&amp;uact=8&amp;ved=0ahUKEwiC9MrauPjQAhVIGCwKHXS6D1QQjRwIBw&amp;url=http://www.medseaties.eu/european-union&amp;psig=AFQjCNGeNhmB3ls-KN2I2H1htXKGRvd5cw&amp;ust=1481968414956098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10" Type="http://schemas.openxmlformats.org/officeDocument/2006/relationships/image" Target="../media/image4.jpeg"/><Relationship Id="rId4" Type="http://schemas.openxmlformats.org/officeDocument/2006/relationships/image" Target="../media/image74.jpeg"/><Relationship Id="rId9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hyperlink" Target="http://www.google.com.ua/url?sa=i&amp;rct=j&amp;q=&amp;esrc=s&amp;source=images&amp;cd=&amp;cad=rja&amp;uact=8&amp;ved=0ahUKEwiC9MrauPjQAhVIGCwKHXS6D1QQjRwIBw&amp;url=http://www.medseaties.eu/european-union&amp;psig=AFQjCNGeNhmB3ls-KN2I2H1htXKGRvd5cw&amp;ust=1481968414956098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ua/url?sa=i&amp;rct=j&amp;q=&amp;esrc=s&amp;source=images&amp;cd=&amp;cad=rja&amp;uact=8&amp;ved=0ahUKEwiC9MrauPjQAhVIGCwKHXS6D1QQjRwIBw&amp;url=http://www.medseaties.eu/european-union&amp;psig=AFQjCNGeNhmB3ls-KN2I2H1htXKGRvd5cw&amp;ust=1481968414956098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hyperlink" Target="http://www.google.com.ua/url?sa=i&amp;rct=j&amp;q=&amp;esrc=s&amp;source=images&amp;cd=&amp;cad=rja&amp;uact=8&amp;ved=0ahUKEwiC9MrauPjQAhVIGCwKHXS6D1QQjRwIBw&amp;url=http://www.medseaties.eu/european-union&amp;psig=AFQjCNGeNhmB3ls-KN2I2H1htXKGRvd5cw&amp;ust=1481968414956098" TargetMode="External"/><Relationship Id="rId7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3.jpeg"/><Relationship Id="rId10" Type="http://schemas.openxmlformats.org/officeDocument/2006/relationships/image" Target="../media/image14.jpg"/><Relationship Id="rId4" Type="http://schemas.openxmlformats.org/officeDocument/2006/relationships/image" Target="../media/image2.png"/><Relationship Id="rId9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hyperlink" Target="http://www.google.com.ua/url?sa=i&amp;rct=j&amp;q=&amp;esrc=s&amp;source=images&amp;cd=&amp;cad=rja&amp;uact=8&amp;ved=0ahUKEwiC9MrauPjQAhVIGCwKHXS6D1QQjRwIBw&amp;url=http://www.medseaties.eu/european-union&amp;psig=AFQjCNGeNhmB3ls-KN2I2H1htXKGRvd5cw&amp;ust=148196841495609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/>
          <p:nvPr/>
        </p:nvSpPr>
        <p:spPr>
          <a:xfrm>
            <a:off x="5807954" y="6449731"/>
            <a:ext cx="323146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b="1" dirty="0" smtClean="0">
                <a:solidFill>
                  <a:schemeClr val="tx2">
                    <a:lumMod val="75000"/>
                  </a:schemeClr>
                </a:solidFill>
                <a:latin typeface="Quicksand" panose="00000500000000000000" pitchFamily="2" charset="0"/>
                <a:ea typeface="Flama Light" charset="0"/>
                <a:cs typeface="Flama Light" charset="0"/>
              </a:rPr>
              <a:t>В. </a:t>
            </a:r>
            <a:r>
              <a:rPr lang="uk-UA" sz="1600" b="1" dirty="0" err="1" smtClean="0">
                <a:solidFill>
                  <a:schemeClr val="tx2">
                    <a:lumMod val="75000"/>
                  </a:schemeClr>
                </a:solidFill>
                <a:latin typeface="Quicksand" panose="00000500000000000000" pitchFamily="2" charset="0"/>
                <a:ea typeface="Flama Light" charset="0"/>
                <a:cs typeface="Flama Light" charset="0"/>
              </a:rPr>
              <a:t>Коморін</a:t>
            </a:r>
            <a:r>
              <a:rPr lang="uk-UA" sz="1600" b="1" dirty="0" smtClean="0">
                <a:solidFill>
                  <a:schemeClr val="tx2">
                    <a:lumMod val="75000"/>
                  </a:schemeClr>
                </a:solidFill>
                <a:latin typeface="Quicksand" panose="00000500000000000000" pitchFamily="2" charset="0"/>
                <a:ea typeface="Flama Light" charset="0"/>
                <a:cs typeface="Flama Light" charset="0"/>
              </a:rPr>
              <a:t>	</a:t>
            </a:r>
            <a:endParaRPr lang="en-US" sz="1600" b="1" dirty="0">
              <a:solidFill>
                <a:schemeClr val="tx2">
                  <a:lumMod val="75000"/>
                </a:schemeClr>
              </a:solidFill>
              <a:latin typeface="Quicksand" panose="00000500000000000000" pitchFamily="2" charset="0"/>
              <a:ea typeface="Flama Light" charset="0"/>
              <a:cs typeface="Flama Light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46287" y="1968072"/>
            <a:ext cx="7486153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Розробка Морської стратегії України відповідно до вимог </a:t>
            </a:r>
            <a:r>
              <a:rPr lang="uk-UA" alt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Директиви  ЄС про морську стратегію 2008/56/ЄС</a:t>
            </a: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24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79512" y="322808"/>
            <a:ext cx="8714784" cy="996305"/>
            <a:chOff x="547687" y="264810"/>
            <a:chExt cx="8714784" cy="996305"/>
          </a:xfrm>
        </p:grpSpPr>
        <p:pic>
          <p:nvPicPr>
            <p:cNvPr id="11" name="Picture 7" descr="http://www.sea.gov.ua/.images/logo.e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45341" y="912606"/>
              <a:ext cx="917130" cy="348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Рисунок 22" descr="Результат пошуку зображень за запитом &quot;EU funded&quot;">
              <a:hlinkClick r:id="rId3"/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687" y="310356"/>
              <a:ext cx="866775" cy="6546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" name="Picture 4" descr="emblas_logo_all-2"/>
            <p:cNvPicPr/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842568" y="323961"/>
              <a:ext cx="1381125" cy="5886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2"/>
            <p:cNvPicPr/>
            <p:nvPr/>
          </p:nvPicPr>
          <p:blipFill rotWithShape="1">
            <a:blip r:embed="rId6" cstate="print"/>
            <a:srcRect l="6553" t="4606"/>
            <a:stretch/>
          </p:blipFill>
          <p:spPr bwMode="auto">
            <a:xfrm>
              <a:off x="7768100" y="264810"/>
              <a:ext cx="447040" cy="75755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2483768" y="4780348"/>
            <a:ext cx="4572000" cy="6719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300"/>
              </a:spcAft>
            </a:pP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НДУ «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Український </a:t>
            </a:r>
            <a:r>
              <a:rPr lang="uk-UA" dirty="0">
                <a:solidFill>
                  <a:schemeClr val="accent1">
                    <a:lumMod val="50000"/>
                  </a:schemeClr>
                </a:solidFill>
              </a:rPr>
              <a:t>науковий центр екології 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моря» (</a:t>
            </a:r>
            <a:r>
              <a:rPr lang="uk-UA" dirty="0">
                <a:solidFill>
                  <a:schemeClr val="accent1">
                    <a:lumMod val="50000"/>
                  </a:schemeClr>
                </a:solidFill>
              </a:rPr>
              <a:t>Французький бульвар, 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89, 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Одеса)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98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4029075"/>
            <a:ext cx="3543300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Рисунок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425" y="4830763"/>
            <a:ext cx="314325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Прямоугольник 3"/>
          <p:cNvSpPr>
            <a:spLocks noChangeArrowheads="1"/>
          </p:cNvSpPr>
          <p:nvPr/>
        </p:nvSpPr>
        <p:spPr bwMode="auto">
          <a:xfrm>
            <a:off x="827088" y="460375"/>
            <a:ext cx="7705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b="1" dirty="0">
                <a:latin typeface="Times New Roman" panose="02020603050405020304" pitchFamily="18" charset="0"/>
              </a:rPr>
              <a:t>Науково-дослідні експедиції у 2016 - </a:t>
            </a:r>
            <a:r>
              <a:rPr lang="uk-UA" altLang="ru-RU" sz="2400" b="1" dirty="0" smtClean="0">
                <a:latin typeface="Times New Roman" panose="02020603050405020304" pitchFamily="18" charset="0"/>
              </a:rPr>
              <a:t>2019 </a:t>
            </a:r>
            <a:r>
              <a:rPr lang="uk-UA" altLang="ru-RU" sz="2400" b="1" dirty="0">
                <a:latin typeface="Times New Roman" panose="02020603050405020304" pitchFamily="18" charset="0"/>
              </a:rPr>
              <a:t>рр</a:t>
            </a:r>
            <a:r>
              <a:rPr lang="uk-UA" altLang="ru-RU" sz="2400" b="1" dirty="0" smtClean="0">
                <a:latin typeface="Times New Roman" panose="02020603050405020304" pitchFamily="18" charset="0"/>
              </a:rPr>
              <a:t>.</a:t>
            </a:r>
            <a:endParaRPr lang="uk-UA" altLang="ru-RU" sz="2400" b="1" dirty="0">
              <a:latin typeface="Times New Roman" panose="02020603050405020304" pitchFamily="18" charset="0"/>
            </a:endParaRPr>
          </a:p>
        </p:txBody>
      </p:sp>
      <p:pic>
        <p:nvPicPr>
          <p:cNvPr id="7173" name="Picture 7" descr="http://www.sea.gov.ua/.images/logo.e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963" y="12700"/>
            <a:ext cx="142875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360863"/>
            <a:ext cx="3240088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2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" y="1601788"/>
            <a:ext cx="2813050" cy="239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938" y="1531938"/>
            <a:ext cx="2043112" cy="319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601788"/>
            <a:ext cx="3024188" cy="213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855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Прямоугольник 3"/>
          <p:cNvSpPr>
            <a:spLocks noChangeArrowheads="1"/>
          </p:cNvSpPr>
          <p:nvPr/>
        </p:nvSpPr>
        <p:spPr bwMode="auto">
          <a:xfrm>
            <a:off x="827088" y="460375"/>
            <a:ext cx="7705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b="1" dirty="0" smtClean="0">
                <a:latin typeface="Times New Roman" panose="02020603050405020304" pitchFamily="18" charset="0"/>
              </a:rPr>
              <a:t>2016</a:t>
            </a:r>
            <a:r>
              <a:rPr lang="en-US" altLang="ru-RU" sz="2400" b="1" dirty="0" smtClean="0">
                <a:latin typeface="Times New Roman" panose="02020603050405020304" pitchFamily="18" charset="0"/>
              </a:rPr>
              <a:t> </a:t>
            </a:r>
            <a:r>
              <a:rPr lang="uk-UA" altLang="ru-RU" sz="2400" b="1" dirty="0" smtClean="0">
                <a:latin typeface="Times New Roman" panose="02020603050405020304" pitchFamily="18" charset="0"/>
              </a:rPr>
              <a:t>р.</a:t>
            </a:r>
            <a:endParaRPr lang="uk-UA" altLang="ru-RU" sz="2400" b="1" dirty="0">
              <a:latin typeface="Times New Roman" panose="02020603050405020304" pitchFamily="18" charset="0"/>
            </a:endParaRPr>
          </a:p>
        </p:txBody>
      </p:sp>
      <p:pic>
        <p:nvPicPr>
          <p:cNvPr id="7173" name="Picture 7" descr="http://www.sea.gov.ua/.images/logo.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963" y="12700"/>
            <a:ext cx="142875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77" y="896062"/>
            <a:ext cx="8028384" cy="580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70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27" y="991312"/>
            <a:ext cx="8011426" cy="5663584"/>
          </a:xfrm>
          <a:prstGeom prst="rect">
            <a:avLst/>
          </a:prstGeom>
        </p:spPr>
      </p:pic>
      <p:sp>
        <p:nvSpPr>
          <p:cNvPr id="7172" name="Прямоугольник 3"/>
          <p:cNvSpPr>
            <a:spLocks noChangeArrowheads="1"/>
          </p:cNvSpPr>
          <p:nvPr/>
        </p:nvSpPr>
        <p:spPr bwMode="auto">
          <a:xfrm>
            <a:off x="827088" y="460375"/>
            <a:ext cx="7705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b="1" dirty="0" smtClean="0">
                <a:latin typeface="Times New Roman" panose="02020603050405020304" pitchFamily="18" charset="0"/>
              </a:rPr>
              <a:t>2017</a:t>
            </a:r>
            <a:r>
              <a:rPr lang="en-US" altLang="ru-RU" sz="2400" b="1" dirty="0" smtClean="0">
                <a:latin typeface="Times New Roman" panose="02020603050405020304" pitchFamily="18" charset="0"/>
              </a:rPr>
              <a:t> </a:t>
            </a:r>
            <a:r>
              <a:rPr lang="uk-UA" altLang="ru-RU" sz="2400" b="1" dirty="0" smtClean="0">
                <a:latin typeface="Times New Roman" panose="02020603050405020304" pitchFamily="18" charset="0"/>
              </a:rPr>
              <a:t>р.</a:t>
            </a:r>
            <a:endParaRPr lang="uk-UA" altLang="ru-RU" sz="2400" b="1" dirty="0">
              <a:latin typeface="Times New Roman" panose="02020603050405020304" pitchFamily="18" charset="0"/>
            </a:endParaRPr>
          </a:p>
        </p:txBody>
      </p:sp>
      <p:pic>
        <p:nvPicPr>
          <p:cNvPr id="7173" name="Picture 7" descr="http://www.sea.gov.ua/.images/logo.e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963" y="12700"/>
            <a:ext cx="142875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795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14" y="1066115"/>
            <a:ext cx="7956376" cy="5629881"/>
          </a:xfrm>
          <a:prstGeom prst="rect">
            <a:avLst/>
          </a:prstGeom>
        </p:spPr>
      </p:pic>
      <p:sp>
        <p:nvSpPr>
          <p:cNvPr id="7172" name="Прямоугольник 3"/>
          <p:cNvSpPr>
            <a:spLocks noChangeArrowheads="1"/>
          </p:cNvSpPr>
          <p:nvPr/>
        </p:nvSpPr>
        <p:spPr bwMode="auto">
          <a:xfrm>
            <a:off x="827088" y="460375"/>
            <a:ext cx="7705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b="1" dirty="0" smtClean="0">
                <a:latin typeface="Times New Roman" panose="02020603050405020304" pitchFamily="18" charset="0"/>
              </a:rPr>
              <a:t>2019</a:t>
            </a:r>
            <a:r>
              <a:rPr lang="en-US" altLang="ru-RU" sz="2400" b="1" dirty="0" smtClean="0">
                <a:latin typeface="Times New Roman" panose="02020603050405020304" pitchFamily="18" charset="0"/>
              </a:rPr>
              <a:t> </a:t>
            </a:r>
            <a:r>
              <a:rPr lang="uk-UA" altLang="ru-RU" sz="2400" b="1" dirty="0" smtClean="0">
                <a:latin typeface="Times New Roman" panose="02020603050405020304" pitchFamily="18" charset="0"/>
              </a:rPr>
              <a:t>р.</a:t>
            </a:r>
            <a:endParaRPr lang="uk-UA" altLang="ru-RU" sz="2400" b="1" dirty="0">
              <a:latin typeface="Times New Roman" panose="02020603050405020304" pitchFamily="18" charset="0"/>
            </a:endParaRPr>
          </a:p>
        </p:txBody>
      </p:sp>
      <p:pic>
        <p:nvPicPr>
          <p:cNvPr id="7173" name="Picture 7" descr="http://www.sea.gov.ua/.images/logo.e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963" y="12700"/>
            <a:ext cx="142875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988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251520" y="1451307"/>
            <a:ext cx="8136904" cy="4858013"/>
            <a:chOff x="251520" y="1451307"/>
            <a:chExt cx="7200800" cy="4641989"/>
          </a:xfrm>
        </p:grpSpPr>
        <p:pic>
          <p:nvPicPr>
            <p:cNvPr id="7" name="Picture 3">
              <a:extLst>
                <a:ext uri="{FF2B5EF4-FFF2-40B4-BE49-F238E27FC236}">
                  <a16:creationId xmlns:a16="http://schemas.microsoft.com/office/drawing/2014/main" xmlns="" id="{E8870BAD-ACA6-4B9E-83FF-3A499C647758}"/>
                </a:ext>
              </a:extLst>
            </p:cNvPr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520" y="1634872"/>
              <a:ext cx="7200800" cy="4458424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69605" y="1451307"/>
              <a:ext cx="4380000" cy="1545645"/>
            </a:xfrm>
            <a:prstGeom prst="rect">
              <a:avLst/>
            </a:prstGeom>
            <a:solidFill>
              <a:schemeClr val="bg1"/>
            </a:solidFill>
          </p:spPr>
        </p:pic>
      </p:grpSp>
      <p:grpSp>
        <p:nvGrpSpPr>
          <p:cNvPr id="11" name="Группа 10"/>
          <p:cNvGrpSpPr/>
          <p:nvPr/>
        </p:nvGrpSpPr>
        <p:grpSpPr>
          <a:xfrm>
            <a:off x="179512" y="322808"/>
            <a:ext cx="8714784" cy="996305"/>
            <a:chOff x="547687" y="264810"/>
            <a:chExt cx="8714784" cy="996305"/>
          </a:xfrm>
        </p:grpSpPr>
        <p:pic>
          <p:nvPicPr>
            <p:cNvPr id="18" name="Picture 7" descr="http://www.sea.gov.ua/.images/logo.en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45341" y="912606"/>
              <a:ext cx="917130" cy="348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Рисунок 18" descr="Результат пошуку зображень за запитом &quot;EU funded&quot;">
              <a:hlinkClick r:id="rId5"/>
            </p:cNvPr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687" y="310356"/>
              <a:ext cx="866775" cy="6546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Picture 4" descr="emblas_logo_all-2"/>
            <p:cNvPicPr/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842568" y="323961"/>
              <a:ext cx="1381125" cy="5886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2"/>
            <p:cNvPicPr/>
            <p:nvPr/>
          </p:nvPicPr>
          <p:blipFill rotWithShape="1">
            <a:blip r:embed="rId8" cstate="print"/>
            <a:srcRect l="6553" t="4606"/>
            <a:stretch/>
          </p:blipFill>
          <p:spPr bwMode="auto">
            <a:xfrm>
              <a:off x="7768100" y="264810"/>
              <a:ext cx="447040" cy="75755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2347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88360" y="476672"/>
            <a:ext cx="72801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2400" b="1" dirty="0" smtClean="0"/>
              <a:t>Оцінка стану донних біоценозів за показником </a:t>
            </a:r>
            <a:r>
              <a:rPr lang="es-ES_tradnl" sz="2400" b="1" dirty="0" smtClean="0"/>
              <a:t>AMBI</a:t>
            </a:r>
            <a:endParaRPr lang="en-US" sz="2400" b="1" cap="all" dirty="0"/>
          </a:p>
        </p:txBody>
      </p:sp>
      <p:pic>
        <p:nvPicPr>
          <p:cNvPr id="6" name="Picture 31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105887"/>
            <a:ext cx="6726739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31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1063"/>
            <a:ext cx="6188075" cy="401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475" y="4865688"/>
            <a:ext cx="3565525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05375"/>
            <a:ext cx="3275013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Box 7"/>
          <p:cNvSpPr txBox="1">
            <a:spLocks noChangeArrowheads="1"/>
          </p:cNvSpPr>
          <p:nvPr/>
        </p:nvSpPr>
        <p:spPr bwMode="auto">
          <a:xfrm>
            <a:off x="6305789" y="2053910"/>
            <a:ext cx="25749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uk-UA" altLang="ru-RU" b="1" dirty="0" smtClean="0"/>
              <a:t>Список пріоритетних забруднюючих речовин</a:t>
            </a:r>
            <a:endParaRPr lang="en-GB" altLang="ru-RU" b="1" dirty="0"/>
          </a:p>
        </p:txBody>
      </p:sp>
      <p:sp>
        <p:nvSpPr>
          <p:cNvPr id="8198" name="TextBox 8"/>
          <p:cNvSpPr txBox="1">
            <a:spLocks noChangeArrowheads="1"/>
          </p:cNvSpPr>
          <p:nvPr/>
        </p:nvSpPr>
        <p:spPr bwMode="auto">
          <a:xfrm>
            <a:off x="3482975" y="5241062"/>
            <a:ext cx="20955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uk-UA" altLang="ru-RU" sz="1800" b="1" dirty="0" smtClean="0"/>
              <a:t>Забруднюючі речовини у донних відкладах та рибі</a:t>
            </a:r>
            <a:endParaRPr lang="en-GB" altLang="ru-RU" sz="1800" b="1" dirty="0"/>
          </a:p>
        </p:txBody>
      </p:sp>
      <p:pic>
        <p:nvPicPr>
          <p:cNvPr id="8199" name="Picture 4" descr="UNDP_Logo_preview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6788" y="104775"/>
            <a:ext cx="309562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Рисунок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363" y="128588"/>
            <a:ext cx="13652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2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04775"/>
            <a:ext cx="936625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30957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1485705"/>
            <a:ext cx="4518198" cy="1490598"/>
          </a:xfrm>
        </p:spPr>
      </p:pic>
      <p:pic>
        <p:nvPicPr>
          <p:cNvPr id="512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4899025"/>
            <a:ext cx="8442325" cy="14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7214" y="3644900"/>
            <a:ext cx="43434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000" dirty="0" smtClean="0">
                <a:solidFill>
                  <a:srgbClr val="5B9BD5">
                    <a:lumMod val="50000"/>
                  </a:srgbClr>
                </a:solidFill>
                <a:latin typeface="Calibri Light" panose="020F0302020204030204"/>
                <a:ea typeface="+mj-ea"/>
                <a:cs typeface="+mj-cs"/>
              </a:rPr>
              <a:t>Більш ніж </a:t>
            </a:r>
            <a:r>
              <a:rPr lang="en-US" sz="2000" dirty="0" smtClean="0">
                <a:solidFill>
                  <a:srgbClr val="5B9BD5">
                    <a:lumMod val="50000"/>
                  </a:srgbClr>
                </a:solidFill>
                <a:latin typeface="Calibri Light" panose="020F0302020204030204"/>
                <a:ea typeface="+mj-ea"/>
                <a:cs typeface="+mj-cs"/>
              </a:rPr>
              <a:t>3 </a:t>
            </a:r>
            <a:r>
              <a:rPr lang="en-US" sz="2000" dirty="0">
                <a:solidFill>
                  <a:srgbClr val="5B9BD5">
                    <a:lumMod val="50000"/>
                  </a:srgbClr>
                </a:solidFill>
                <a:latin typeface="Calibri Light" panose="020F0302020204030204"/>
                <a:ea typeface="+mj-ea"/>
                <a:cs typeface="+mj-cs"/>
              </a:rPr>
              <a:t>000 </a:t>
            </a:r>
            <a:r>
              <a:rPr lang="uk-UA" sz="2000" dirty="0" smtClean="0">
                <a:solidFill>
                  <a:srgbClr val="5B9BD5">
                    <a:lumMod val="50000"/>
                  </a:srgbClr>
                </a:solidFill>
                <a:latin typeface="Calibri Light" panose="020F0302020204030204"/>
                <a:ea typeface="+mj-ea"/>
                <a:cs typeface="+mj-cs"/>
              </a:rPr>
              <a:t>фотографій дельфінів отримано з метою </a:t>
            </a:r>
            <a:r>
              <a:rPr lang="uk-UA" sz="2000" dirty="0" err="1" smtClean="0">
                <a:solidFill>
                  <a:srgbClr val="5B9BD5">
                    <a:lumMod val="50000"/>
                  </a:srgbClr>
                </a:solidFill>
                <a:latin typeface="Calibri Light" panose="020F0302020204030204"/>
                <a:ea typeface="+mj-ea"/>
                <a:cs typeface="+mj-cs"/>
              </a:rPr>
              <a:t>фотоідентифікації</a:t>
            </a:r>
            <a:endParaRPr lang="uk-UA" sz="2000" dirty="0"/>
          </a:p>
        </p:txBody>
      </p:sp>
      <p:sp>
        <p:nvSpPr>
          <p:cNvPr id="5125" name="Прямоугольник 3"/>
          <p:cNvSpPr>
            <a:spLocks noChangeArrowheads="1"/>
          </p:cNvSpPr>
          <p:nvPr/>
        </p:nvSpPr>
        <p:spPr bwMode="auto">
          <a:xfrm>
            <a:off x="677863" y="700088"/>
            <a:ext cx="7705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uk-UA" altLang="ru-RU" b="1" dirty="0" smtClean="0"/>
              <a:t>Спостереження за дельфінами</a:t>
            </a:r>
            <a:endParaRPr lang="en-US" altLang="ru-RU" b="1" dirty="0"/>
          </a:p>
        </p:txBody>
      </p:sp>
      <p:pic>
        <p:nvPicPr>
          <p:cNvPr id="5126" name="Picture 7" descr="http://www.sea.gov.ua/.images/logo.e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5075"/>
            <a:ext cx="142875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4" descr="UNDP_Logo_preview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6788" y="104775"/>
            <a:ext cx="309562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Рисунок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363" y="128588"/>
            <a:ext cx="13652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2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04775"/>
            <a:ext cx="936625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85705"/>
            <a:ext cx="3887788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89292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13" y="1412776"/>
            <a:ext cx="5798863" cy="4176463"/>
          </a:xfrm>
          <a:prstGeom prst="rect">
            <a:avLst/>
          </a:prstGeom>
        </p:spPr>
      </p:pic>
      <p:pic>
        <p:nvPicPr>
          <p:cNvPr id="1026" name="Picture 2" descr="c70f8391-1a18-4c37-b74e-b2d0628c3b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002975" y="1947889"/>
            <a:ext cx="1330055" cy="1776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36022" y="2343331"/>
            <a:ext cx="280579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i="1" dirty="0" smtClean="0"/>
              <a:t>Живі</a:t>
            </a:r>
            <a:r>
              <a:rPr lang="en-US" sz="1350" i="1" dirty="0" smtClean="0"/>
              <a:t> </a:t>
            </a:r>
            <a:r>
              <a:rPr lang="la-Latn" sz="1350" i="1" dirty="0"/>
              <a:t>Pectinidae</a:t>
            </a:r>
            <a:r>
              <a:rPr lang="en-US" sz="1350" i="1" dirty="0"/>
              <a:t>s </a:t>
            </a:r>
            <a:r>
              <a:rPr lang="uk-UA" sz="1350" i="1" dirty="0" smtClean="0"/>
              <a:t>були знайдені на глибинах </a:t>
            </a:r>
            <a:r>
              <a:rPr lang="en-US" sz="1350" i="1" dirty="0" smtClean="0"/>
              <a:t>20-30 </a:t>
            </a:r>
            <a:r>
              <a:rPr lang="uk-UA" sz="1350" i="1" dirty="0" smtClean="0"/>
              <a:t>м</a:t>
            </a:r>
            <a:r>
              <a:rPr lang="en-US" sz="1350" i="1" dirty="0" smtClean="0"/>
              <a:t> </a:t>
            </a:r>
            <a:r>
              <a:rPr lang="uk-UA" sz="1350" i="1" dirty="0" smtClean="0"/>
              <a:t>влітку </a:t>
            </a:r>
            <a:r>
              <a:rPr lang="en-GB" sz="1350" dirty="0" smtClean="0"/>
              <a:t>2017</a:t>
            </a:r>
            <a:r>
              <a:rPr lang="uk-UA" sz="1350" dirty="0" smtClean="0"/>
              <a:t> р.</a:t>
            </a:r>
            <a:endParaRPr lang="ru-RU" sz="1350" dirty="0"/>
          </a:p>
        </p:txBody>
      </p:sp>
      <p:sp>
        <p:nvSpPr>
          <p:cNvPr id="7" name="TextBox 6"/>
          <p:cNvSpPr txBox="1"/>
          <p:nvPr/>
        </p:nvSpPr>
        <p:spPr>
          <a:xfrm>
            <a:off x="5745297" y="2838746"/>
            <a:ext cx="206295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i="1" dirty="0" smtClean="0"/>
              <a:t>вперше за останні 20 років</a:t>
            </a:r>
            <a:endParaRPr lang="ru-RU" sz="1350" dirty="0"/>
          </a:p>
        </p:txBody>
      </p:sp>
      <p:pic>
        <p:nvPicPr>
          <p:cNvPr id="8" name="Рисунок 7" descr="D:\Мои документы\EMBLAS\EMBLAS_II\NPMS_JOSS_Scientific_Report\NPMS_JOSS_Scientific_Report\Joint_report\Фото_водоросли\DSCN9897_новый размер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5129536"/>
            <a:ext cx="21145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:\Мои документы\EMBLAS\EMBLAS_II\NPMS_JOSS_Scientific_Report\NPMS_JOSS_Scientific_Report\Joint_report\Фото_водоросли\DSCN9888_новый размер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6" y="5129536"/>
            <a:ext cx="21145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57313" y="5664839"/>
            <a:ext cx="34225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b="1" dirty="0" smtClean="0">
                <a:solidFill>
                  <a:srgbClr val="20576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Філофора</a:t>
            </a:r>
            <a:r>
              <a:rPr lang="es-ES_tradnl" sz="1400" b="1" dirty="0" smtClean="0">
                <a:solidFill>
                  <a:srgbClr val="20576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400" b="1" dirty="0">
                <a:solidFill>
                  <a:srgbClr val="20576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 - </a:t>
            </a:r>
            <a:r>
              <a:rPr lang="en-US" sz="1400" b="1" i="1" dirty="0" err="1">
                <a:solidFill>
                  <a:srgbClr val="20576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Coccotylus</a:t>
            </a:r>
            <a:r>
              <a:rPr lang="en-US" sz="1400" b="1" i="1" dirty="0">
                <a:solidFill>
                  <a:srgbClr val="20576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1400" b="1" i="1" dirty="0" err="1">
                <a:solidFill>
                  <a:srgbClr val="20576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truncatus</a:t>
            </a:r>
            <a:r>
              <a:rPr lang="en-US" sz="1400" b="1" i="1" dirty="0">
                <a:solidFill>
                  <a:srgbClr val="20576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; </a:t>
            </a:r>
            <a:endParaRPr lang="uk-UA" sz="1400" b="1" i="1" dirty="0" smtClean="0">
              <a:solidFill>
                <a:srgbClr val="205768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r>
              <a:rPr lang="uk-UA" sz="1400" b="1" i="1" dirty="0">
                <a:solidFill>
                  <a:srgbClr val="20576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	 </a:t>
            </a:r>
            <a:r>
              <a:rPr lang="en-US" sz="1400" b="1" dirty="0" smtClean="0">
                <a:solidFill>
                  <a:srgbClr val="20576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 </a:t>
            </a:r>
            <a:r>
              <a:rPr lang="en-US" sz="1400" b="1" i="1" dirty="0">
                <a:solidFill>
                  <a:srgbClr val="20576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Ph. </a:t>
            </a:r>
            <a:r>
              <a:rPr lang="en-US" sz="1400" b="1" i="1" dirty="0" err="1" smtClean="0">
                <a:solidFill>
                  <a:srgbClr val="20576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crispa</a:t>
            </a:r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45709" y="778863"/>
            <a:ext cx="57003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Моніторинг Філофорного поля Зернова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4" descr="UNDP_Logo_preview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6788" y="104775"/>
            <a:ext cx="309562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363" y="128588"/>
            <a:ext cx="13652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04775"/>
            <a:ext cx="936625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710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03B88F11-9BBF-458A-BC5C-25EDE7BF7447}"/>
              </a:ext>
            </a:extLst>
          </p:cNvPr>
          <p:cNvPicPr/>
          <p:nvPr/>
        </p:nvPicPr>
        <p:blipFill rotWithShape="1">
          <a:blip r:embed="rId3"/>
          <a:srcRect l="9066" t="20316" r="70059" b="23921"/>
          <a:stretch/>
        </p:blipFill>
        <p:spPr bwMode="auto">
          <a:xfrm>
            <a:off x="4925443" y="1757184"/>
            <a:ext cx="1550687" cy="193189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9154" name="Rectangle 2">
            <a:extLst>
              <a:ext uri="{FF2B5EF4-FFF2-40B4-BE49-F238E27FC236}">
                <a16:creationId xmlns:a16="http://schemas.microsoft.com/office/drawing/2014/main" xmlns="" id="{3130EAB6-959D-479A-8A6A-50066D121A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sz="2100" dirty="0"/>
              <a:t/>
            </a:r>
            <a:br>
              <a:rPr lang="en-US" sz="2100" dirty="0"/>
            </a:br>
            <a:r>
              <a:rPr lang="en-US" sz="2100" dirty="0"/>
              <a:t/>
            </a:r>
            <a:br>
              <a:rPr lang="en-US" sz="2100" dirty="0"/>
            </a:br>
            <a:r>
              <a:rPr lang="ru-RU" sz="3000" dirty="0"/>
              <a:t> </a:t>
            </a:r>
            <a:r>
              <a:rPr lang="en-US" sz="3000" dirty="0"/>
              <a:t/>
            </a:r>
            <a:br>
              <a:rPr lang="en-US" sz="3000" dirty="0"/>
            </a:br>
            <a:endParaRPr lang="ru-RU" sz="3000" dirty="0"/>
          </a:p>
        </p:txBody>
      </p:sp>
      <p:grpSp>
        <p:nvGrpSpPr>
          <p:cNvPr id="2054" name="Группа 20">
            <a:extLst>
              <a:ext uri="{FF2B5EF4-FFF2-40B4-BE49-F238E27FC236}">
                <a16:creationId xmlns:a16="http://schemas.microsoft.com/office/drawing/2014/main" xmlns="" id="{374EF825-E363-49EC-BC3E-29618743F189}"/>
              </a:ext>
            </a:extLst>
          </p:cNvPr>
          <p:cNvGrpSpPr>
            <a:grpSpLocks/>
          </p:cNvGrpSpPr>
          <p:nvPr/>
        </p:nvGrpSpPr>
        <p:grpSpPr bwMode="auto">
          <a:xfrm>
            <a:off x="5927654" y="4642366"/>
            <a:ext cx="2651522" cy="1914525"/>
            <a:chOff x="5537232" y="4162448"/>
            <a:chExt cx="3535362" cy="2552700"/>
          </a:xfrm>
        </p:grpSpPr>
        <p:pic>
          <p:nvPicPr>
            <p:cNvPr id="2072" name="Picture 5" descr="Volosat kr-3">
              <a:extLst>
                <a:ext uri="{FF2B5EF4-FFF2-40B4-BE49-F238E27FC236}">
                  <a16:creationId xmlns:a16="http://schemas.microsoft.com/office/drawing/2014/main" xmlns="" id="{F0140359-F213-4452-8F5C-BC71DF37D0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7232" y="4162448"/>
              <a:ext cx="3535362" cy="255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158" name="Rectangle 6">
              <a:extLst>
                <a:ext uri="{FF2B5EF4-FFF2-40B4-BE49-F238E27FC236}">
                  <a16:creationId xmlns:a16="http://schemas.microsoft.com/office/drawing/2014/main" xmlns="" id="{77ADCF10-6ECE-473E-868C-58E92C0DF0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1669" y="6273823"/>
              <a:ext cx="2310889" cy="400109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350" i="1" dirty="0" err="1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Pilumnus</a:t>
              </a:r>
              <a:r>
                <a:rPr lang="en-US" sz="1350" i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 </a:t>
              </a:r>
              <a:r>
                <a:rPr lang="en-US" sz="1350" i="1" dirty="0" err="1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hirtellus</a:t>
              </a:r>
              <a:r>
                <a:rPr lang="en-US" sz="135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 </a:t>
              </a:r>
              <a:endParaRPr lang="ru-RU" sz="135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endParaRPr>
            </a:p>
          </p:txBody>
        </p:sp>
      </p:grpSp>
      <p:grpSp>
        <p:nvGrpSpPr>
          <p:cNvPr id="2055" name="Группа 19">
            <a:extLst>
              <a:ext uri="{FF2B5EF4-FFF2-40B4-BE49-F238E27FC236}">
                <a16:creationId xmlns:a16="http://schemas.microsoft.com/office/drawing/2014/main" xmlns="" id="{709D4948-E7EA-4AD0-8192-EA8BD012EA9E}"/>
              </a:ext>
            </a:extLst>
          </p:cNvPr>
          <p:cNvGrpSpPr>
            <a:grpSpLocks/>
          </p:cNvGrpSpPr>
          <p:nvPr/>
        </p:nvGrpSpPr>
        <p:grpSpPr bwMode="auto">
          <a:xfrm>
            <a:off x="6829573" y="2323953"/>
            <a:ext cx="2187179" cy="1750219"/>
            <a:chOff x="6227763" y="1285860"/>
            <a:chExt cx="2916237" cy="2333625"/>
          </a:xfrm>
        </p:grpSpPr>
        <p:pic>
          <p:nvPicPr>
            <p:cNvPr id="2070" name="Picture 10" descr="Carcinus">
              <a:extLst>
                <a:ext uri="{FF2B5EF4-FFF2-40B4-BE49-F238E27FC236}">
                  <a16:creationId xmlns:a16="http://schemas.microsoft.com/office/drawing/2014/main" xmlns="" id="{1FCB500C-057B-4BB7-BA7A-49BD6EA58B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7763" y="1285860"/>
              <a:ext cx="2916237" cy="2333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163" name="Rectangle 11">
              <a:extLst>
                <a:ext uri="{FF2B5EF4-FFF2-40B4-BE49-F238E27FC236}">
                  <a16:creationId xmlns:a16="http://schemas.microsoft.com/office/drawing/2014/main" xmlns="" id="{40F533C3-74B0-45FD-8429-02D772CE7F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1738" y="1357299"/>
              <a:ext cx="2278828" cy="400109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350" i="1" dirty="0" err="1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Carcinus</a:t>
              </a:r>
              <a:r>
                <a:rPr lang="en-US" sz="1350" i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 </a:t>
              </a:r>
              <a:r>
                <a:rPr lang="en-US" sz="1350" i="1" dirty="0" err="1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aestuarii</a:t>
              </a:r>
              <a:endParaRPr lang="ru-RU" sz="135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endParaRPr>
            </a:p>
          </p:txBody>
        </p:sp>
      </p:grpSp>
      <p:grpSp>
        <p:nvGrpSpPr>
          <p:cNvPr id="2056" name="Группа 21">
            <a:extLst>
              <a:ext uri="{FF2B5EF4-FFF2-40B4-BE49-F238E27FC236}">
                <a16:creationId xmlns:a16="http://schemas.microsoft.com/office/drawing/2014/main" xmlns="" id="{74624A9A-ECFF-46F7-B3D4-4DEBA0762FA8}"/>
              </a:ext>
            </a:extLst>
          </p:cNvPr>
          <p:cNvGrpSpPr>
            <a:grpSpLocks/>
          </p:cNvGrpSpPr>
          <p:nvPr/>
        </p:nvGrpSpPr>
        <p:grpSpPr bwMode="auto">
          <a:xfrm>
            <a:off x="2499220" y="4399919"/>
            <a:ext cx="2597411" cy="1914526"/>
            <a:chOff x="2051050" y="4508500"/>
            <a:chExt cx="2870200" cy="2078038"/>
          </a:xfrm>
        </p:grpSpPr>
        <p:pic>
          <p:nvPicPr>
            <p:cNvPr id="2068" name="Picture 18" descr="Xantho_poressa">
              <a:extLst>
                <a:ext uri="{FF2B5EF4-FFF2-40B4-BE49-F238E27FC236}">
                  <a16:creationId xmlns:a16="http://schemas.microsoft.com/office/drawing/2014/main" xmlns="" id="{6A363CE8-1C68-4472-A37D-51FF695C8A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050" y="4508500"/>
              <a:ext cx="2870200" cy="2078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167" name="Rectangle 15">
              <a:extLst>
                <a:ext uri="{FF2B5EF4-FFF2-40B4-BE49-F238E27FC236}">
                  <a16:creationId xmlns:a16="http://schemas.microsoft.com/office/drawing/2014/main" xmlns="" id="{57419F9E-E646-43C0-B9C7-F57BC707C3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7501" y="6187939"/>
              <a:ext cx="1702627" cy="325711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uk-UA" sz="1350" i="1" dirty="0" err="1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Xantho</a:t>
              </a:r>
              <a:r>
                <a:rPr lang="uk-UA" sz="1350" i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 </a:t>
              </a:r>
              <a:r>
                <a:rPr lang="uk-UA" sz="1350" i="1" dirty="0" err="1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poressa</a:t>
              </a:r>
              <a:r>
                <a:rPr lang="uk-UA" sz="135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 </a:t>
              </a:r>
            </a:p>
          </p:txBody>
        </p:sp>
      </p:grpSp>
      <p:grpSp>
        <p:nvGrpSpPr>
          <p:cNvPr id="2057" name="Группа 23">
            <a:extLst>
              <a:ext uri="{FF2B5EF4-FFF2-40B4-BE49-F238E27FC236}">
                <a16:creationId xmlns:a16="http://schemas.microsoft.com/office/drawing/2014/main" xmlns="" id="{F4412C0D-E27C-401C-BDA9-7A258C182161}"/>
              </a:ext>
            </a:extLst>
          </p:cNvPr>
          <p:cNvGrpSpPr>
            <a:grpSpLocks/>
          </p:cNvGrpSpPr>
          <p:nvPr/>
        </p:nvGrpSpPr>
        <p:grpSpPr bwMode="auto">
          <a:xfrm>
            <a:off x="296586" y="1252333"/>
            <a:ext cx="1667384" cy="2272578"/>
            <a:chOff x="-180862" y="696117"/>
            <a:chExt cx="1787525" cy="2492026"/>
          </a:xfrm>
        </p:grpSpPr>
        <p:pic>
          <p:nvPicPr>
            <p:cNvPr id="2066" name="Picture 20" descr="pontellidae">
              <a:extLst>
                <a:ext uri="{FF2B5EF4-FFF2-40B4-BE49-F238E27FC236}">
                  <a16:creationId xmlns:a16="http://schemas.microsoft.com/office/drawing/2014/main" xmlns="" id="{42DE71D1-B1D0-4EE7-B094-5AE71829A3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80862" y="696117"/>
              <a:ext cx="1787525" cy="208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173" name="Rectangle 21">
              <a:extLst>
                <a:ext uri="{FF2B5EF4-FFF2-40B4-BE49-F238E27FC236}">
                  <a16:creationId xmlns:a16="http://schemas.microsoft.com/office/drawing/2014/main" xmlns="" id="{03A52345-EB81-48D6-AA3E-D6B765632B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75406" y="2859084"/>
              <a:ext cx="1175802" cy="329059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350" i="1" dirty="0" err="1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Pontellidae</a:t>
              </a:r>
              <a:endParaRPr lang="ru-RU" sz="135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endParaRPr>
            </a:p>
          </p:txBody>
        </p:sp>
      </p:grpSp>
      <p:grpSp>
        <p:nvGrpSpPr>
          <p:cNvPr id="2058" name="Группа 22">
            <a:extLst>
              <a:ext uri="{FF2B5EF4-FFF2-40B4-BE49-F238E27FC236}">
                <a16:creationId xmlns:a16="http://schemas.microsoft.com/office/drawing/2014/main" xmlns="" id="{132DA31D-18C9-4F44-A95A-0366A0D6BCFA}"/>
              </a:ext>
            </a:extLst>
          </p:cNvPr>
          <p:cNvGrpSpPr>
            <a:grpSpLocks/>
          </p:cNvGrpSpPr>
          <p:nvPr/>
        </p:nvGrpSpPr>
        <p:grpSpPr bwMode="auto">
          <a:xfrm>
            <a:off x="429382" y="3743528"/>
            <a:ext cx="1868611" cy="2778043"/>
            <a:chOff x="-544778" y="3611495"/>
            <a:chExt cx="2250545" cy="3302119"/>
          </a:xfrm>
        </p:grpSpPr>
        <p:graphicFrame>
          <p:nvGraphicFramePr>
            <p:cNvPr id="2050" name="Object 2">
              <a:extLst>
                <a:ext uri="{FF2B5EF4-FFF2-40B4-BE49-F238E27FC236}">
                  <a16:creationId xmlns:a16="http://schemas.microsoft.com/office/drawing/2014/main" xmlns="" id="{501CF240-CDD5-49CD-88F3-8881B635D1B8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-302421" y="3611495"/>
            <a:ext cx="2008188" cy="2952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5" name="CorelDRAW" r:id="rId8" imgW="4669560" imgH="6869880" progId="CorelDraw.Graphic.11">
                    <p:embed/>
                  </p:oleObj>
                </mc:Choice>
                <mc:Fallback>
                  <p:oleObj name="CorelDRAW" r:id="rId8" imgW="4669560" imgH="6869880" progId="CorelDraw.Graphic.11">
                    <p:embed/>
                    <p:pic>
                      <p:nvPicPr>
                        <p:cNvPr id="2050" name="Object 2">
                          <a:extLst>
                            <a:ext uri="{FF2B5EF4-FFF2-40B4-BE49-F238E27FC236}">
                              <a16:creationId xmlns:a16="http://schemas.microsoft.com/office/drawing/2014/main" xmlns="" id="{501CF240-CDD5-49CD-88F3-8881B635D1B8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302421" y="3611495"/>
                          <a:ext cx="2008188" cy="29527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161" name="Rectangle 9">
              <a:extLst>
                <a:ext uri="{FF2B5EF4-FFF2-40B4-BE49-F238E27FC236}">
                  <a16:creationId xmlns:a16="http://schemas.microsoft.com/office/drawing/2014/main" xmlns="" id="{41C75198-4198-4AE8-97CF-06EC89FD95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544778" y="6309981"/>
              <a:ext cx="2076406" cy="603633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1350" i="1" dirty="0" err="1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Cystoseira</a:t>
              </a:r>
              <a:r>
                <a:rPr lang="en-US" sz="1350" i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 </a:t>
              </a:r>
              <a:r>
                <a:rPr lang="en-US" sz="1350" i="1" dirty="0" err="1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barbata</a:t>
              </a:r>
              <a:endParaRPr lang="ru-RU" sz="135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endParaRPr>
            </a:p>
          </p:txBody>
        </p:sp>
      </p:grpSp>
      <p:grpSp>
        <p:nvGrpSpPr>
          <p:cNvPr id="2059" name="Группа 24">
            <a:extLst>
              <a:ext uri="{FF2B5EF4-FFF2-40B4-BE49-F238E27FC236}">
                <a16:creationId xmlns:a16="http://schemas.microsoft.com/office/drawing/2014/main" xmlns="" id="{24B796F7-D966-4085-9544-2F24AF2D0187}"/>
              </a:ext>
            </a:extLst>
          </p:cNvPr>
          <p:cNvGrpSpPr>
            <a:grpSpLocks/>
          </p:cNvGrpSpPr>
          <p:nvPr/>
        </p:nvGrpSpPr>
        <p:grpSpPr bwMode="auto">
          <a:xfrm>
            <a:off x="2513226" y="1383398"/>
            <a:ext cx="1984772" cy="2160985"/>
            <a:chOff x="2000232" y="1190629"/>
            <a:chExt cx="2646378" cy="2881313"/>
          </a:xfrm>
        </p:grpSpPr>
        <p:pic>
          <p:nvPicPr>
            <p:cNvPr id="2063" name="Picture 12" descr="Морской язык">
              <a:extLst>
                <a:ext uri="{FF2B5EF4-FFF2-40B4-BE49-F238E27FC236}">
                  <a16:creationId xmlns:a16="http://schemas.microsoft.com/office/drawing/2014/main" xmlns="" id="{9CB59661-4426-441D-BB02-CB7EC363E1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98"/>
            <a:stretch>
              <a:fillRect/>
            </a:stretch>
          </p:blipFill>
          <p:spPr bwMode="auto">
            <a:xfrm>
              <a:off x="2000232" y="1190629"/>
              <a:ext cx="2646378" cy="288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165" name="Rectangle 13">
              <a:extLst>
                <a:ext uri="{FF2B5EF4-FFF2-40B4-BE49-F238E27FC236}">
                  <a16:creationId xmlns:a16="http://schemas.microsoft.com/office/drawing/2014/main" xmlns="" id="{DF73A91E-F615-4A42-898F-9742C4869E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770" y="3617094"/>
              <a:ext cx="1768016" cy="400109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sz="1350" i="1" dirty="0" err="1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Solea</a:t>
              </a:r>
              <a:r>
                <a:rPr lang="en-US" sz="1350" i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 </a:t>
              </a:r>
              <a:r>
                <a:rPr lang="en-US" sz="1350" i="1" dirty="0" err="1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nasuta</a:t>
              </a:r>
              <a:r>
                <a:rPr lang="en-US" sz="135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 </a:t>
              </a:r>
            </a:p>
          </p:txBody>
        </p:sp>
      </p:grpSp>
      <p:sp>
        <p:nvSpPr>
          <p:cNvPr id="49169" name="Rectangle 17">
            <a:extLst>
              <a:ext uri="{FF2B5EF4-FFF2-40B4-BE49-F238E27FC236}">
                <a16:creationId xmlns:a16="http://schemas.microsoft.com/office/drawing/2014/main" xmlns="" id="{F57C7789-764A-4437-B669-5AE1A2521C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9752" y="3650667"/>
            <a:ext cx="1666378" cy="507831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sz="135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Hippocampus </a:t>
            </a:r>
          </a:p>
          <a:p>
            <a:pPr>
              <a:defRPr/>
            </a:pPr>
            <a:r>
              <a:rPr lang="en-US" sz="1350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ramulosus</a:t>
            </a:r>
            <a:r>
              <a:rPr lang="ru-RU" sz="135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461376" y="48260"/>
            <a:ext cx="8317244" cy="1033241"/>
            <a:chOff x="461376" y="48260"/>
            <a:chExt cx="8317244" cy="1033241"/>
          </a:xfrm>
        </p:grpSpPr>
        <p:pic>
          <p:nvPicPr>
            <p:cNvPr id="26" name="Picture 6" descr="http://emblasproject.org/wp-content/uploads/2013/12/undp_s2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8384" y="48260"/>
              <a:ext cx="750236" cy="750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9744" y="48260"/>
              <a:ext cx="699178" cy="66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9" name="Group 5"/>
            <p:cNvGrpSpPr>
              <a:grpSpLocks/>
            </p:cNvGrpSpPr>
            <p:nvPr/>
          </p:nvGrpSpPr>
          <p:grpSpPr bwMode="auto">
            <a:xfrm>
              <a:off x="461376" y="342520"/>
              <a:ext cx="3141613" cy="738981"/>
              <a:chOff x="1129090" y="243358"/>
              <a:chExt cx="4693305" cy="1385623"/>
            </a:xfrm>
          </p:grpSpPr>
          <p:sp>
            <p:nvSpPr>
              <p:cNvPr id="30" name="Rectangle 6"/>
              <p:cNvSpPr/>
              <p:nvPr/>
            </p:nvSpPr>
            <p:spPr>
              <a:xfrm>
                <a:off x="3127831" y="268470"/>
                <a:ext cx="2694564" cy="58202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tr-TR" sz="2000" dirty="0" smtClean="0">
                    <a:ln w="0"/>
                    <a:solidFill>
                      <a:schemeClr val="accent1">
                        <a:lumMod val="50000"/>
                      </a:schemeClr>
                    </a:solidFill>
                    <a:latin typeface="Arial Narrow" panose="020B0606020202030204" pitchFamily="34" charset="0"/>
                  </a:rPr>
                  <a:t>Environmental Monitoring</a:t>
                </a:r>
                <a:r>
                  <a:rPr lang="en-US" sz="2000" dirty="0" smtClean="0">
                    <a:ln w="0"/>
                    <a:solidFill>
                      <a:schemeClr val="accent1">
                        <a:lumMod val="50000"/>
                      </a:schemeClr>
                    </a:solidFill>
                    <a:latin typeface="Arial Narrow" panose="020B0606020202030204" pitchFamily="34" charset="0"/>
                  </a:rPr>
                  <a:t> in the Black Sea</a:t>
                </a:r>
                <a:endParaRPr lang="en-US" sz="2000" dirty="0">
                  <a:ln w="0"/>
                  <a:solidFill>
                    <a:schemeClr val="accent1">
                      <a:lumMod val="50000"/>
                    </a:schemeClr>
                  </a:solidFill>
                  <a:latin typeface="Arial Narrow" panose="020B0606020202030204" pitchFamily="34" charset="0"/>
                </a:endParaRPr>
              </a:p>
            </p:txBody>
          </p:sp>
          <p:pic>
            <p:nvPicPr>
              <p:cNvPr id="31" name="Picture 7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9090" y="243358"/>
                <a:ext cx="1998566" cy="13856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16391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1196975"/>
          </a:xfrm>
          <a:solidFill>
            <a:schemeClr val="bg1">
              <a:alpha val="85097"/>
            </a:schemeClr>
          </a:solidFill>
        </p:spPr>
        <p:txBody>
          <a:bodyPr/>
          <a:lstStyle/>
          <a:p>
            <a:pPr marL="538163" indent="0" algn="ctr" eaLnBrk="1" hangingPunct="1">
              <a:buFont typeface="Wingdings" panose="05000000000000000000" pitchFamily="2" charset="2"/>
              <a:buNone/>
            </a:pPr>
            <a:endParaRPr lang="uk-UA" altLang="ru-RU" sz="2800" smtClean="0">
              <a:latin typeface="Comic Sans MS" panose="030F0702030302020204" pitchFamily="66" charset="0"/>
            </a:endParaRPr>
          </a:p>
          <a:p>
            <a:pPr marL="538163" indent="0" algn="ctr" eaLnBrk="1" hangingPunct="1">
              <a:buFont typeface="Wingdings" panose="05000000000000000000" pitchFamily="2" charset="2"/>
              <a:buNone/>
            </a:pPr>
            <a:r>
              <a:rPr lang="uk-UA" altLang="ru-RU" sz="2800" smtClean="0">
                <a:latin typeface="Comic Sans MS" panose="030F0702030302020204" pitchFamily="66" charset="0"/>
              </a:rPr>
              <a:t>Завдання презентації</a:t>
            </a:r>
          </a:p>
        </p:txBody>
      </p: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4572000" y="1194145"/>
            <a:ext cx="4392612" cy="5232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95250" indent="-9525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tabLst>
                <a:tab pos="177800" algn="l"/>
                <a:tab pos="5334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tabLst>
                <a:tab pos="177800" algn="l"/>
                <a:tab pos="5334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tabLst>
                <a:tab pos="177800" algn="l"/>
                <a:tab pos="5334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tabLst>
                <a:tab pos="177800" algn="l"/>
                <a:tab pos="533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tabLst>
                <a:tab pos="177800" algn="l"/>
                <a:tab pos="533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tabLst>
                <a:tab pos="177800" algn="l"/>
                <a:tab pos="533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tabLst>
                <a:tab pos="177800" algn="l"/>
                <a:tab pos="533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tabLst>
                <a:tab pos="177800" algn="l"/>
                <a:tab pos="533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tabLst>
                <a:tab pos="177800" algn="l"/>
                <a:tab pos="533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uk-UA" altLang="ru-RU" sz="2200" dirty="0">
                <a:latin typeface="+mn-lt"/>
              </a:rPr>
              <a:t> </a:t>
            </a:r>
            <a:r>
              <a:rPr lang="uk-UA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ершочергові </a:t>
            </a:r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 імплементації Директиви  ЄС про морську стратегію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2008/56/ЄС (</a:t>
            </a:r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MSFD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uk-UA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Програма державного екологічного моніторингу морів України на 2019-2025 рр. відповідно до вимог Директив ЄС 2008/56/ЄС, </a:t>
            </a:r>
            <a:r>
              <a:rPr lang="uk-UA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2008/105/ЄС;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uk-UA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 та завдання Проекту </a:t>
            </a:r>
            <a:r>
              <a:rPr lang="en-US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EMBLAS Plus</a:t>
            </a:r>
            <a:r>
              <a:rPr lang="uk-UA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uk-UA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 результати базової оцінки стану довкілля Чорного моря;</a:t>
            </a:r>
            <a:endParaRPr lang="en-US" alt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uk-UA" sz="2000" dirty="0" smtClean="0">
                <a:ln w="0"/>
                <a:latin typeface="Times New Roman" panose="02020603050405020304" pitchFamily="18" charset="0"/>
                <a:ea typeface="Calibri" panose="020F0502020204030204" pitchFamily="34" charset="0"/>
              </a:rPr>
              <a:t>База Даних </a:t>
            </a:r>
            <a:r>
              <a:rPr lang="uk-UA" sz="2000" dirty="0">
                <a:ln w="0"/>
                <a:latin typeface="Times New Roman" panose="02020603050405020304" pitchFamily="18" charset="0"/>
                <a:ea typeface="Calibri" panose="020F0502020204030204" pitchFamily="34" charset="0"/>
              </a:rPr>
              <a:t>Чорного </a:t>
            </a:r>
            <a:r>
              <a:rPr lang="uk-UA" sz="2000" dirty="0" smtClean="0">
                <a:ln w="0"/>
                <a:latin typeface="Times New Roman" panose="02020603050405020304" pitchFamily="18" charset="0"/>
                <a:ea typeface="Calibri" panose="020F0502020204030204" pitchFamily="34" charset="0"/>
              </a:rPr>
              <a:t>моря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endParaRPr lang="uk-UA" alt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endParaRPr lang="ru-RU" altLang="ru-RU" sz="2200" dirty="0">
              <a:latin typeface="+mn-lt"/>
            </a:endParaRPr>
          </a:p>
        </p:txBody>
      </p:sp>
      <p:pic>
        <p:nvPicPr>
          <p:cNvPr id="512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197100"/>
            <a:ext cx="3997325" cy="324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7" descr="http://www.sea.gov.ua/.images/logo.e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963" y="12700"/>
            <a:ext cx="142875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689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Acipenser naccari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53" y="1142829"/>
            <a:ext cx="3160150" cy="2142474"/>
          </a:xfrm>
          <a:prstGeom prst="rect">
            <a:avLst/>
          </a:prstGeom>
          <a:ln w="12700">
            <a:solidFill>
              <a:srgbClr val="535353"/>
            </a:solidFill>
            <a:miter lim="400000"/>
          </a:ln>
        </p:spPr>
      </p:pic>
      <p:pic>
        <p:nvPicPr>
          <p:cNvPr id="137" name="huso-hus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521" y="3999211"/>
            <a:ext cx="3160150" cy="2371202"/>
          </a:xfrm>
          <a:prstGeom prst="rect">
            <a:avLst/>
          </a:prstGeom>
          <a:ln w="12700">
            <a:solidFill>
              <a:srgbClr val="535353"/>
            </a:solidFill>
            <a:miter lim="400000"/>
          </a:ln>
        </p:spPr>
      </p:pic>
      <p:sp>
        <p:nvSpPr>
          <p:cNvPr id="138" name="Shape 138"/>
          <p:cNvSpPr/>
          <p:nvPr/>
        </p:nvSpPr>
        <p:spPr>
          <a:xfrm>
            <a:off x="362099" y="3391103"/>
            <a:ext cx="3113258" cy="5746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2201" tIns="42201" rIns="42201" bIns="42201" anchor="ctr">
            <a:normAutofit/>
          </a:bodyPr>
          <a:lstStyle/>
          <a:p>
            <a:pPr>
              <a:defRPr sz="1600" i="1"/>
            </a:pPr>
            <a:r>
              <a:rPr sz="1477" dirty="0" err="1" smtClean="0"/>
              <a:t>Acipenser</a:t>
            </a:r>
            <a:r>
              <a:rPr sz="1477" dirty="0" smtClean="0"/>
              <a:t> </a:t>
            </a:r>
            <a:r>
              <a:rPr sz="1477" dirty="0" err="1"/>
              <a:t>sturio</a:t>
            </a:r>
            <a:endParaRPr sz="1477" dirty="0"/>
          </a:p>
        </p:txBody>
      </p:sp>
      <p:sp>
        <p:nvSpPr>
          <p:cNvPr id="139" name="Shape 139"/>
          <p:cNvSpPr/>
          <p:nvPr/>
        </p:nvSpPr>
        <p:spPr>
          <a:xfrm>
            <a:off x="7548838" y="6350296"/>
            <a:ext cx="1768719" cy="4853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2201" tIns="42201" rIns="42201" bIns="42201" anchor="ctr">
            <a:normAutofit/>
          </a:bodyPr>
          <a:lstStyle>
            <a:lvl1pPr>
              <a:defRPr sz="1600" i="1"/>
            </a:lvl1pPr>
          </a:lstStyle>
          <a:p>
            <a:r>
              <a:rPr sz="1477" dirty="0" smtClean="0"/>
              <a:t>IUCN</a:t>
            </a:r>
            <a:endParaRPr sz="1477" dirty="0"/>
          </a:p>
        </p:txBody>
      </p:sp>
      <p:sp>
        <p:nvSpPr>
          <p:cNvPr id="140" name="Shape 140"/>
          <p:cNvSpPr/>
          <p:nvPr/>
        </p:nvSpPr>
        <p:spPr>
          <a:xfrm>
            <a:off x="362100" y="6403895"/>
            <a:ext cx="2054545" cy="379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2201" tIns="42201" rIns="42201" bIns="42201" anchor="ctr">
            <a:normAutofit/>
          </a:bodyPr>
          <a:lstStyle>
            <a:lvl1pPr>
              <a:defRPr sz="1600" i="1"/>
            </a:lvl1pPr>
          </a:lstStyle>
          <a:p>
            <a:r>
              <a:rPr sz="1477" dirty="0" err="1" smtClean="0"/>
              <a:t>Huso</a:t>
            </a:r>
            <a:r>
              <a:rPr sz="1477" dirty="0" smtClean="0"/>
              <a:t> </a:t>
            </a:r>
            <a:r>
              <a:rPr sz="1477" dirty="0" err="1"/>
              <a:t>Huso</a:t>
            </a:r>
            <a:endParaRPr sz="1477" dirty="0"/>
          </a:p>
        </p:txBody>
      </p:sp>
      <p:pic>
        <p:nvPicPr>
          <p:cNvPr id="141" name="Acipenser sturio ran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1232" y="1205679"/>
            <a:ext cx="3919380" cy="2321300"/>
          </a:xfrm>
          <a:prstGeom prst="rect">
            <a:avLst/>
          </a:prstGeom>
          <a:ln w="12700">
            <a:solidFill>
              <a:srgbClr val="535353"/>
            </a:solidFill>
            <a:miter lim="400000"/>
          </a:ln>
        </p:spPr>
      </p:pic>
      <p:pic>
        <p:nvPicPr>
          <p:cNvPr id="142" name=" huso huso ren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9992" y="4096357"/>
            <a:ext cx="3919380" cy="2253939"/>
          </a:xfrm>
          <a:prstGeom prst="rect">
            <a:avLst/>
          </a:prstGeom>
          <a:ln w="12700">
            <a:solidFill>
              <a:srgbClr val="535353"/>
            </a:solidFill>
            <a:miter lim="400000"/>
          </a:ln>
        </p:spPr>
      </p:pic>
      <p:sp>
        <p:nvSpPr>
          <p:cNvPr id="143" name="Shape 143"/>
          <p:cNvSpPr/>
          <p:nvPr/>
        </p:nvSpPr>
        <p:spPr>
          <a:xfrm>
            <a:off x="4527849" y="3462271"/>
            <a:ext cx="3528830" cy="432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2201" tIns="42201" rIns="42201" bIns="42201" anchor="ctr">
            <a:normAutofit/>
          </a:bodyPr>
          <a:lstStyle>
            <a:lvl1pPr>
              <a:defRPr sz="1600" i="1"/>
            </a:lvl1pPr>
          </a:lstStyle>
          <a:p>
            <a:r>
              <a:rPr sz="1477" dirty="0" err="1" smtClean="0"/>
              <a:t>Acipenser</a:t>
            </a:r>
            <a:r>
              <a:rPr sz="1477" dirty="0" smtClean="0"/>
              <a:t> </a:t>
            </a:r>
            <a:r>
              <a:rPr sz="1477" dirty="0" err="1"/>
              <a:t>sturio</a:t>
            </a:r>
            <a:endParaRPr sz="1477" dirty="0"/>
          </a:p>
        </p:txBody>
      </p:sp>
      <p:sp>
        <p:nvSpPr>
          <p:cNvPr id="144" name="Shape 144"/>
          <p:cNvSpPr/>
          <p:nvPr/>
        </p:nvSpPr>
        <p:spPr>
          <a:xfrm>
            <a:off x="4527849" y="6391125"/>
            <a:ext cx="3528830" cy="432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2201" tIns="42201" rIns="42201" bIns="42201" anchor="ctr">
            <a:normAutofit/>
          </a:bodyPr>
          <a:lstStyle>
            <a:lvl1pPr>
              <a:defRPr sz="1600" i="1"/>
            </a:lvl1pPr>
          </a:lstStyle>
          <a:p>
            <a:r>
              <a:rPr sz="1477" dirty="0" err="1" smtClean="0"/>
              <a:t>Huso</a:t>
            </a:r>
            <a:r>
              <a:rPr sz="1477" dirty="0" smtClean="0"/>
              <a:t> </a:t>
            </a:r>
            <a:r>
              <a:rPr sz="1477" dirty="0" err="1"/>
              <a:t>Huso</a:t>
            </a:r>
            <a:endParaRPr sz="1477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461376" y="48260"/>
            <a:ext cx="8317244" cy="1033241"/>
            <a:chOff x="461376" y="48260"/>
            <a:chExt cx="8317244" cy="1033241"/>
          </a:xfrm>
        </p:grpSpPr>
        <p:pic>
          <p:nvPicPr>
            <p:cNvPr id="12" name="Picture 6" descr="http://emblasproject.org/wp-content/uploads/2013/12/undp_s2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8384" y="48260"/>
              <a:ext cx="750236" cy="750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9744" y="48260"/>
              <a:ext cx="699178" cy="66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4" name="Group 5"/>
            <p:cNvGrpSpPr>
              <a:grpSpLocks/>
            </p:cNvGrpSpPr>
            <p:nvPr/>
          </p:nvGrpSpPr>
          <p:grpSpPr bwMode="auto">
            <a:xfrm>
              <a:off x="461376" y="342520"/>
              <a:ext cx="3141613" cy="738981"/>
              <a:chOff x="1129090" y="243358"/>
              <a:chExt cx="4693305" cy="1385623"/>
            </a:xfrm>
          </p:grpSpPr>
          <p:sp>
            <p:nvSpPr>
              <p:cNvPr id="15" name="Rectangle 6"/>
              <p:cNvSpPr/>
              <p:nvPr/>
            </p:nvSpPr>
            <p:spPr>
              <a:xfrm>
                <a:off x="3127831" y="268470"/>
                <a:ext cx="2694564" cy="58202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tr-TR" sz="2000" dirty="0" smtClean="0">
                    <a:ln w="0"/>
                    <a:solidFill>
                      <a:schemeClr val="accent1">
                        <a:lumMod val="50000"/>
                      </a:schemeClr>
                    </a:solidFill>
                    <a:latin typeface="Arial Narrow" panose="020B0606020202030204" pitchFamily="34" charset="0"/>
                  </a:rPr>
                  <a:t>Environmental Monitoring</a:t>
                </a:r>
                <a:r>
                  <a:rPr lang="en-US" sz="2000" dirty="0" smtClean="0">
                    <a:ln w="0"/>
                    <a:solidFill>
                      <a:schemeClr val="accent1">
                        <a:lumMod val="50000"/>
                      </a:schemeClr>
                    </a:solidFill>
                    <a:latin typeface="Arial Narrow" panose="020B0606020202030204" pitchFamily="34" charset="0"/>
                  </a:rPr>
                  <a:t> in the Black Sea</a:t>
                </a:r>
                <a:endParaRPr lang="en-US" sz="2000" dirty="0">
                  <a:ln w="0"/>
                  <a:solidFill>
                    <a:schemeClr val="accent1">
                      <a:lumMod val="50000"/>
                    </a:schemeClr>
                  </a:solidFill>
                  <a:latin typeface="Arial Narrow" panose="020B0606020202030204" pitchFamily="34" charset="0"/>
                </a:endParaRPr>
              </a:p>
            </p:txBody>
          </p:sp>
          <p:pic>
            <p:nvPicPr>
              <p:cNvPr id="16" name="Picture 7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9090" y="243358"/>
                <a:ext cx="1998566" cy="13856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6007229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Acanthurus monrovia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766483"/>
            <a:ext cx="3093842" cy="1835681"/>
          </a:xfrm>
          <a:prstGeom prst="rect">
            <a:avLst/>
          </a:prstGeom>
          <a:ln w="12700">
            <a:solidFill>
              <a:srgbClr val="535353"/>
            </a:solidFill>
            <a:miter lim="400000"/>
          </a:ln>
        </p:spPr>
      </p:pic>
      <p:pic>
        <p:nvPicPr>
          <p:cNvPr id="147" name="]Chlorophthalmus agassizi-filtered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010" y="4135994"/>
            <a:ext cx="3626403" cy="1928561"/>
          </a:xfrm>
          <a:prstGeom prst="rect">
            <a:avLst/>
          </a:prstGeom>
          <a:ln w="12700">
            <a:solidFill>
              <a:srgbClr val="535353"/>
            </a:solidFill>
            <a:miter lim="400000"/>
          </a:ln>
        </p:spPr>
      </p:pic>
      <p:pic>
        <p:nvPicPr>
          <p:cNvPr id="148" name="pasted-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7950" y="4135994"/>
            <a:ext cx="3974001" cy="1928561"/>
          </a:xfrm>
          <a:prstGeom prst="rect">
            <a:avLst/>
          </a:prstGeom>
          <a:ln w="12700">
            <a:solidFill>
              <a:srgbClr val="535353"/>
            </a:solidFill>
            <a:miter lim="400000"/>
          </a:ln>
        </p:spPr>
      </p:pic>
      <p:sp>
        <p:nvSpPr>
          <p:cNvPr id="149" name="Shape 149"/>
          <p:cNvSpPr/>
          <p:nvPr/>
        </p:nvSpPr>
        <p:spPr>
          <a:xfrm>
            <a:off x="384942" y="6102062"/>
            <a:ext cx="3652539" cy="746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2201" tIns="42201" rIns="42201" bIns="42201" anchor="ctr">
            <a:normAutofit/>
          </a:bodyPr>
          <a:lstStyle>
            <a:lvl1pPr>
              <a:defRPr i="1"/>
            </a:lvl1pPr>
          </a:lstStyle>
          <a:p>
            <a:r>
              <a:rPr sz="1662" dirty="0" err="1" smtClean="0"/>
              <a:t>Chlorophthalmus</a:t>
            </a:r>
            <a:r>
              <a:rPr sz="1662" dirty="0" smtClean="0"/>
              <a:t> </a:t>
            </a:r>
            <a:r>
              <a:rPr sz="1662" dirty="0" err="1"/>
              <a:t>agassizi</a:t>
            </a:r>
            <a:r>
              <a:rPr sz="1662" dirty="0"/>
              <a:t> </a:t>
            </a:r>
          </a:p>
        </p:txBody>
      </p:sp>
      <p:sp>
        <p:nvSpPr>
          <p:cNvPr id="150" name="Shape 150"/>
          <p:cNvSpPr/>
          <p:nvPr/>
        </p:nvSpPr>
        <p:spPr>
          <a:xfrm>
            <a:off x="4410014" y="6118256"/>
            <a:ext cx="3528830" cy="432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2201" tIns="42201" rIns="42201" bIns="42201" anchor="ctr">
            <a:normAutofit/>
          </a:bodyPr>
          <a:lstStyle>
            <a:lvl1pPr>
              <a:defRPr sz="1600" i="1"/>
            </a:lvl1pPr>
          </a:lstStyle>
          <a:p>
            <a:r>
              <a:rPr sz="1477" dirty="0" err="1" smtClean="0"/>
              <a:t>Chlorophthalmus</a:t>
            </a:r>
            <a:r>
              <a:rPr sz="1477" dirty="0" smtClean="0"/>
              <a:t> </a:t>
            </a:r>
            <a:r>
              <a:rPr sz="1477" dirty="0" err="1"/>
              <a:t>agassizi</a:t>
            </a:r>
            <a:r>
              <a:rPr sz="1477" dirty="0"/>
              <a:t> </a:t>
            </a:r>
          </a:p>
        </p:txBody>
      </p:sp>
      <p:sp>
        <p:nvSpPr>
          <p:cNvPr id="151" name="Shape 151"/>
          <p:cNvSpPr/>
          <p:nvPr/>
        </p:nvSpPr>
        <p:spPr>
          <a:xfrm>
            <a:off x="4410014" y="3650003"/>
            <a:ext cx="3528830" cy="432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2201" tIns="42201" rIns="42201" bIns="42201" anchor="ctr">
            <a:normAutofit/>
          </a:bodyPr>
          <a:lstStyle>
            <a:lvl1pPr>
              <a:defRPr sz="1600" i="1"/>
            </a:lvl1pPr>
          </a:lstStyle>
          <a:p>
            <a:r>
              <a:rPr sz="1477" dirty="0" err="1" smtClean="0"/>
              <a:t>Acanthurus</a:t>
            </a:r>
            <a:r>
              <a:rPr sz="1477" dirty="0" smtClean="0"/>
              <a:t> </a:t>
            </a:r>
            <a:r>
              <a:rPr sz="1477" dirty="0" err="1"/>
              <a:t>monroviae</a:t>
            </a:r>
            <a:endParaRPr sz="1477" dirty="0"/>
          </a:p>
        </p:txBody>
      </p:sp>
      <p:sp>
        <p:nvSpPr>
          <p:cNvPr id="152" name="Shape 152"/>
          <p:cNvSpPr/>
          <p:nvPr/>
        </p:nvSpPr>
        <p:spPr>
          <a:xfrm>
            <a:off x="314603" y="3633810"/>
            <a:ext cx="3793216" cy="4646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2201" tIns="42201" rIns="42201" bIns="42201" anchor="ctr">
            <a:normAutofit/>
          </a:bodyPr>
          <a:lstStyle>
            <a:lvl1pPr>
              <a:defRPr i="1"/>
            </a:lvl1pPr>
          </a:lstStyle>
          <a:p>
            <a:r>
              <a:rPr sz="1662" dirty="0" err="1" smtClean="0"/>
              <a:t>Acanthurus</a:t>
            </a:r>
            <a:r>
              <a:rPr sz="1662" dirty="0" smtClean="0"/>
              <a:t> </a:t>
            </a:r>
            <a:r>
              <a:rPr sz="1662" dirty="0" err="1"/>
              <a:t>monroviae</a:t>
            </a:r>
            <a:endParaRPr sz="1662" dirty="0"/>
          </a:p>
        </p:txBody>
      </p:sp>
      <p:pic>
        <p:nvPicPr>
          <p:cNvPr id="153" name="pasted-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8414" y="1760621"/>
            <a:ext cx="3763722" cy="1835681"/>
          </a:xfrm>
          <a:prstGeom prst="rect">
            <a:avLst/>
          </a:prstGeom>
          <a:ln w="12700">
            <a:solidFill>
              <a:srgbClr val="535353"/>
            </a:solidFill>
            <a:miter lim="400000"/>
          </a:ln>
        </p:spPr>
      </p:pic>
      <p:sp>
        <p:nvSpPr>
          <p:cNvPr id="154" name="Shape 154"/>
          <p:cNvSpPr/>
          <p:nvPr/>
        </p:nvSpPr>
        <p:spPr>
          <a:xfrm>
            <a:off x="7462166" y="6358858"/>
            <a:ext cx="1768719" cy="4853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2201" tIns="42201" rIns="42201" bIns="42201" anchor="ctr">
            <a:normAutofit/>
          </a:bodyPr>
          <a:lstStyle>
            <a:lvl1pPr>
              <a:defRPr sz="1600" i="1"/>
            </a:lvl1pPr>
          </a:lstStyle>
          <a:p>
            <a:r>
              <a:rPr sz="1477" dirty="0" smtClean="0"/>
              <a:t>IUCN</a:t>
            </a:r>
            <a:endParaRPr sz="1477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461376" y="48260"/>
            <a:ext cx="8317244" cy="1033241"/>
            <a:chOff x="461376" y="48260"/>
            <a:chExt cx="8317244" cy="1033241"/>
          </a:xfrm>
        </p:grpSpPr>
        <p:pic>
          <p:nvPicPr>
            <p:cNvPr id="12" name="Picture 6" descr="http://emblasproject.org/wp-content/uploads/2013/12/undp_s2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8384" y="48260"/>
              <a:ext cx="750236" cy="750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9744" y="48260"/>
              <a:ext cx="699178" cy="66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4" name="Group 5"/>
            <p:cNvGrpSpPr>
              <a:grpSpLocks/>
            </p:cNvGrpSpPr>
            <p:nvPr/>
          </p:nvGrpSpPr>
          <p:grpSpPr bwMode="auto">
            <a:xfrm>
              <a:off x="461376" y="342520"/>
              <a:ext cx="3141613" cy="738981"/>
              <a:chOff x="1129090" y="243358"/>
              <a:chExt cx="4693305" cy="1385623"/>
            </a:xfrm>
          </p:grpSpPr>
          <p:sp>
            <p:nvSpPr>
              <p:cNvPr id="15" name="Rectangle 6"/>
              <p:cNvSpPr/>
              <p:nvPr/>
            </p:nvSpPr>
            <p:spPr>
              <a:xfrm>
                <a:off x="3127831" y="268470"/>
                <a:ext cx="2694564" cy="58202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tr-TR" sz="2000" dirty="0" smtClean="0">
                    <a:ln w="0"/>
                    <a:solidFill>
                      <a:schemeClr val="accent1">
                        <a:lumMod val="50000"/>
                      </a:schemeClr>
                    </a:solidFill>
                    <a:latin typeface="Arial Narrow" panose="020B0606020202030204" pitchFamily="34" charset="0"/>
                  </a:rPr>
                  <a:t>Environmental Monitoring</a:t>
                </a:r>
                <a:r>
                  <a:rPr lang="en-US" sz="2000" dirty="0" smtClean="0">
                    <a:ln w="0"/>
                    <a:solidFill>
                      <a:schemeClr val="accent1">
                        <a:lumMod val="50000"/>
                      </a:schemeClr>
                    </a:solidFill>
                    <a:latin typeface="Arial Narrow" panose="020B0606020202030204" pitchFamily="34" charset="0"/>
                  </a:rPr>
                  <a:t> in the Black Sea</a:t>
                </a:r>
                <a:endParaRPr lang="en-US" sz="2000" dirty="0">
                  <a:ln w="0"/>
                  <a:solidFill>
                    <a:schemeClr val="accent1">
                      <a:lumMod val="50000"/>
                    </a:schemeClr>
                  </a:solidFill>
                  <a:latin typeface="Arial Narrow" panose="020B0606020202030204" pitchFamily="34" charset="0"/>
                </a:endParaRPr>
              </a:p>
            </p:txBody>
          </p:sp>
          <p:pic>
            <p:nvPicPr>
              <p:cNvPr id="16" name="Picture 7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9090" y="243358"/>
                <a:ext cx="1998566" cy="13856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14326360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7" descr="http://www.sea.gov.ua/.images/logo.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963" y="12700"/>
            <a:ext cx="142875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025" y="1628775"/>
            <a:ext cx="7127875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20" name="Прямоугольник 3"/>
          <p:cNvSpPr>
            <a:spLocks noChangeArrowheads="1"/>
          </p:cNvSpPr>
          <p:nvPr/>
        </p:nvSpPr>
        <p:spPr bwMode="auto">
          <a:xfrm>
            <a:off x="677863" y="460375"/>
            <a:ext cx="7705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b="1">
                <a:latin typeface="Times New Roman" panose="02020603050405020304" pitchFamily="18" charset="0"/>
              </a:rPr>
              <a:t>Спостереження за сміттям на поверхні моря</a:t>
            </a:r>
            <a:endParaRPr lang="en-US" altLang="ru-RU" sz="2400" b="1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91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2"/>
          <p:cNvSpPr>
            <a:spLocks noChangeArrowheads="1"/>
          </p:cNvSpPr>
          <p:nvPr/>
        </p:nvSpPr>
        <p:spPr bwMode="auto">
          <a:xfrm>
            <a:off x="0" y="1119743"/>
            <a:ext cx="88569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635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uk-UA" altLang="ru-RU" sz="1800" b="1" dirty="0">
                <a:latin typeface="Arial" panose="020B0604020202020204" pitchFamily="34" charset="0"/>
              </a:rPr>
              <a:t>Екологічний статус </a:t>
            </a:r>
            <a:r>
              <a:rPr lang="uk-UA" altLang="ru-RU" sz="1800" b="1" dirty="0" smtClean="0">
                <a:latin typeface="Arial" panose="020B0604020202020204" pitchFamily="34" charset="0"/>
              </a:rPr>
              <a:t>шельфу Чорного моря</a:t>
            </a:r>
            <a:endParaRPr lang="ru-RU" altLang="ru-RU" sz="1800" b="1" dirty="0">
              <a:latin typeface="Arial" panose="020B0604020202020204" pitchFamily="34" charset="0"/>
            </a:endParaRPr>
          </a:p>
        </p:txBody>
      </p:sp>
      <p:graphicFrame>
        <p:nvGraphicFramePr>
          <p:cNvPr id="39" name="Таблица 38"/>
          <p:cNvGraphicFramePr>
            <a:graphicFrameLocks noGrp="1"/>
          </p:cNvGraphicFramePr>
          <p:nvPr/>
        </p:nvGraphicFramePr>
        <p:xfrm>
          <a:off x="685800" y="1489075"/>
          <a:ext cx="7924800" cy="5232402"/>
        </p:xfrm>
        <a:graphic>
          <a:graphicData uri="http://schemas.openxmlformats.org/drawingml/2006/table">
            <a:tbl>
              <a:tblPr/>
              <a:tblGrid>
                <a:gridCol w="27479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663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267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Дескриптор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Дніпро – </a:t>
                      </a:r>
                      <a:r>
                        <a:rPr kumimoji="0" lang="uk-UA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Бузь-ський</a:t>
                      </a: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Дністровський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Дунайський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Зона змішування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Центральний район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06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D1 – Біологічна різноманітність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06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D2 – Види вселенці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094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D3 - Промислові види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06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D4 - Харчові ланцюги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206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D5 - Евтрофікація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06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D6 – Донні біоценози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3967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D7 – Гідрофізичні характеристики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206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D8 - Забруднення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63967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D9 – Забруднення риби та морепродуктів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206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D10 – Морське сміття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8094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D11 – Енергетичне забруднення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200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Загальна оцінка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49" marR="4814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547687" y="264810"/>
            <a:ext cx="7667453" cy="874485"/>
            <a:chOff x="547687" y="264810"/>
            <a:chExt cx="7667453" cy="874485"/>
          </a:xfrm>
        </p:grpSpPr>
        <p:pic>
          <p:nvPicPr>
            <p:cNvPr id="6" name="Picture 7" descr="http://www.sea.gov.ua/.images/logo.e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8185" y="790786"/>
              <a:ext cx="917130" cy="348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Рисунок 6" descr="Результат пошуку зображень за запитом &quot;EU funded&quot;">
              <a:hlinkClick r:id="rId3"/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687" y="310356"/>
              <a:ext cx="866775" cy="6546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Picture 4" descr="emblas_logo_all-2"/>
            <p:cNvPicPr/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969605" y="376396"/>
              <a:ext cx="1381125" cy="5886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Рисунок 8"/>
            <p:cNvPicPr/>
            <p:nvPr/>
          </p:nvPicPr>
          <p:blipFill rotWithShape="1">
            <a:blip r:embed="rId6" cstate="print"/>
            <a:srcRect l="37045" t="48989" r="12708" b="27249"/>
            <a:stretch/>
          </p:blipFill>
          <p:spPr bwMode="auto">
            <a:xfrm>
              <a:off x="4651310" y="305305"/>
              <a:ext cx="1962150" cy="52133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" name="Picture 2"/>
            <p:cNvPicPr/>
            <p:nvPr/>
          </p:nvPicPr>
          <p:blipFill rotWithShape="1">
            <a:blip r:embed="rId7" cstate="print"/>
            <a:srcRect l="6553" t="4606"/>
            <a:stretch/>
          </p:blipFill>
          <p:spPr bwMode="auto">
            <a:xfrm>
              <a:off x="7768100" y="264810"/>
              <a:ext cx="447040" cy="75755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4332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05353" y="1256523"/>
            <a:ext cx="8064103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 smtClean="0"/>
              <a:t>Шаблони первинних даних</a:t>
            </a:r>
            <a:endParaRPr lang="en-US" sz="24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2183984" y="3978713"/>
          <a:ext cx="5124320" cy="1823706"/>
        </p:xfrm>
        <a:graphic>
          <a:graphicData uri="http://schemas.openxmlformats.org/drawingml/2006/table">
            <a:tbl>
              <a:tblPr/>
              <a:tblGrid>
                <a:gridCol w="2880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399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201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</a:rPr>
                        <a:t>4</a:t>
                      </a:r>
                      <a:endParaRPr lang="en-US" sz="11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27" marR="42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</a:rPr>
                        <a:t>DCT_macrophytes_UA_v1</a:t>
                      </a:r>
                      <a:endParaRPr lang="en-US" sz="11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27" marR="42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err="1" smtClean="0">
                          <a:effectLst/>
                          <a:latin typeface="arial" panose="020B0604020202020204" pitchFamily="34" charset="0"/>
                        </a:rPr>
                        <a:t>Macrophytobentos</a:t>
                      </a:r>
                      <a:endParaRPr lang="en-US" sz="11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27" marR="42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01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</a:rPr>
                        <a:t>5</a:t>
                      </a:r>
                      <a:endParaRPr lang="en-US" sz="11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27" marR="42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</a:rPr>
                        <a:t>DCT_macrozooplankton_UA_v1</a:t>
                      </a:r>
                      <a:endParaRPr lang="en-US" sz="11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27" marR="42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err="1" smtClean="0">
                          <a:effectLst/>
                          <a:latin typeface="arial" panose="020B0604020202020204" pitchFamily="34" charset="0"/>
                        </a:rPr>
                        <a:t>Macrozooplankton</a:t>
                      </a:r>
                      <a:endParaRPr lang="en-US" sz="11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27" marR="42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801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</a:rPr>
                        <a:t>6</a:t>
                      </a:r>
                      <a:endParaRPr lang="en-US" sz="11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27" marR="42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</a:rPr>
                        <a:t>DCT_phytoplankton_v5</a:t>
                      </a:r>
                      <a:endParaRPr lang="en-US" sz="11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27" marR="42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</a:rPr>
                        <a:t>Phytoplankton</a:t>
                      </a:r>
                    </a:p>
                  </a:txBody>
                  <a:tcPr marL="42827" marR="42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32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</a:rPr>
                        <a:t>7</a:t>
                      </a:r>
                      <a:endParaRPr lang="en-US" sz="11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27" marR="42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</a:rPr>
                        <a:t>Macrozoobenthos_Template_v4</a:t>
                      </a:r>
                    </a:p>
                  </a:txBody>
                  <a:tcPr marL="42827" marR="42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  <a:latin typeface="arial" panose="020B0604020202020204" pitchFamily="34" charset="0"/>
                        </a:rPr>
                        <a:t>Macrozoobenthos</a:t>
                      </a:r>
                      <a:endParaRPr lang="en-US" sz="11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27" marR="42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01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</a:rPr>
                        <a:t>8</a:t>
                      </a:r>
                      <a:endParaRPr lang="en-US" sz="11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27" marR="42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</a:rPr>
                        <a:t>Mesozooplankton_Template_v16</a:t>
                      </a:r>
                      <a:endParaRPr lang="en-US" sz="11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27" marR="42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  <a:latin typeface="arial" panose="020B0604020202020204" pitchFamily="34" charset="0"/>
                        </a:rPr>
                        <a:t>Mesozooplankton</a:t>
                      </a:r>
                      <a:endParaRPr lang="en-US" sz="11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27" marR="42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2170891" y="2333003"/>
          <a:ext cx="5133025" cy="1645710"/>
        </p:xfrm>
        <a:graphic>
          <a:graphicData uri="http://schemas.openxmlformats.org/drawingml/2006/table">
            <a:tbl>
              <a:tblPr/>
              <a:tblGrid>
                <a:gridCol w="3084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134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</a:rPr>
                        <a:t>№</a:t>
                      </a:r>
                      <a:endParaRPr lang="en-US" sz="12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103" marR="571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100" dirty="0" smtClean="0">
                          <a:effectLst/>
                          <a:latin typeface="arial" panose="020B0604020202020204" pitchFamily="34" charset="0"/>
                        </a:rPr>
                        <a:t>Назва</a:t>
                      </a:r>
                      <a:endParaRPr lang="en-US" sz="11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103" marR="571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100" dirty="0" smtClean="0">
                          <a:effectLst/>
                          <a:latin typeface="arial" panose="020B0604020202020204" pitchFamily="34" charset="0"/>
                        </a:rPr>
                        <a:t>Тип</a:t>
                      </a:r>
                      <a:endParaRPr lang="en-US" sz="11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103" marR="571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86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7103" marR="571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</a:rPr>
                        <a:t>DCT_target_meteo_hydro_UA_v1</a:t>
                      </a:r>
                      <a:endParaRPr lang="en-US" sz="11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103" marR="571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</a:rPr>
                        <a:t>Hydrology / Hydrochemistry</a:t>
                      </a:r>
                    </a:p>
                  </a:txBody>
                  <a:tcPr marL="57103" marR="571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68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57103" marR="571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 smtClean="0">
                          <a:effectLst/>
                          <a:latin typeface="arial" panose="020B0604020202020204" pitchFamily="34" charset="0"/>
                        </a:rPr>
                        <a:t>DCT_target_sea_sediment_biota_UA_v5</a:t>
                      </a:r>
                      <a:endParaRPr lang="sv-SE" sz="11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103" marR="571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</a:rPr>
                        <a:t>Sediment / Biota Pollutant</a:t>
                      </a:r>
                    </a:p>
                  </a:txBody>
                  <a:tcPr marL="57103" marR="571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68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57103" marR="571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</a:rPr>
                        <a:t>DCT_target_sea_water_UA_v5</a:t>
                      </a:r>
                      <a:endParaRPr lang="en-US" sz="11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103" marR="571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</a:rPr>
                        <a:t>Water</a:t>
                      </a:r>
                    </a:p>
                  </a:txBody>
                  <a:tcPr marL="57103" marR="571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7" name="Picture 4" descr="UNDP_Logo_previ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6788" y="104775"/>
            <a:ext cx="309562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363" y="128588"/>
            <a:ext cx="13652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04775"/>
            <a:ext cx="936625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184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2275" y="1090818"/>
            <a:ext cx="8064103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 smtClean="0"/>
              <a:t>Програмне забезпечення</a:t>
            </a:r>
            <a:endParaRPr lang="en-US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98" y="1622823"/>
            <a:ext cx="2159794" cy="1650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2059782"/>
            <a:ext cx="4666060" cy="2627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344" y="2763441"/>
            <a:ext cx="4610100" cy="259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643" y="91503"/>
            <a:ext cx="699178" cy="6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http://emblasproject.org/wp-content/uploads/2013/12/undp_s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48260"/>
            <a:ext cx="750236" cy="750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5"/>
          <p:cNvGrpSpPr>
            <a:grpSpLocks/>
          </p:cNvGrpSpPr>
          <p:nvPr/>
        </p:nvGrpSpPr>
        <p:grpSpPr bwMode="auto">
          <a:xfrm>
            <a:off x="422275" y="385763"/>
            <a:ext cx="3141613" cy="738981"/>
            <a:chOff x="1129090" y="243358"/>
            <a:chExt cx="4693305" cy="1385623"/>
          </a:xfrm>
        </p:grpSpPr>
        <p:sp>
          <p:nvSpPr>
            <p:cNvPr id="11" name="Rectangle 6"/>
            <p:cNvSpPr/>
            <p:nvPr/>
          </p:nvSpPr>
          <p:spPr>
            <a:xfrm>
              <a:off x="3127831" y="268470"/>
              <a:ext cx="2694564" cy="58202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tr-TR" sz="2000" dirty="0" smtClean="0">
                  <a:ln w="0"/>
                  <a:solidFill>
                    <a:schemeClr val="accent1">
                      <a:lumMod val="50000"/>
                    </a:schemeClr>
                  </a:solidFill>
                  <a:latin typeface="Arial Narrow" panose="020B0606020202030204" pitchFamily="34" charset="0"/>
                </a:rPr>
                <a:t>Environmental Monitoring</a:t>
              </a:r>
              <a:r>
                <a:rPr lang="en-US" sz="2000" dirty="0" smtClean="0">
                  <a:ln w="0"/>
                  <a:solidFill>
                    <a:schemeClr val="accent1">
                      <a:lumMod val="50000"/>
                    </a:schemeClr>
                  </a:solidFill>
                  <a:latin typeface="Arial Narrow" panose="020B0606020202030204" pitchFamily="34" charset="0"/>
                </a:rPr>
                <a:t> in the Black Sea</a:t>
              </a:r>
              <a:endParaRPr lang="en-US" sz="2000" dirty="0">
                <a:ln w="0"/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12" name="Picture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9090" y="243358"/>
              <a:ext cx="1998566" cy="1385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7640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2275" y="981522"/>
            <a:ext cx="8064103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Веб-інтерфейс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22823"/>
            <a:ext cx="4320779" cy="2912269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854" y="1725216"/>
            <a:ext cx="5011340" cy="2194322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3525" y="1933576"/>
            <a:ext cx="4511279" cy="3280172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/>
          <a:srcRect l="34970"/>
          <a:stretch/>
        </p:blipFill>
        <p:spPr>
          <a:xfrm>
            <a:off x="1691879" y="2300287"/>
            <a:ext cx="2190750" cy="2711054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</p:pic>
      <p:grpSp>
        <p:nvGrpSpPr>
          <p:cNvPr id="7174" name="Группа 10"/>
          <p:cNvGrpSpPr>
            <a:grpSpLocks/>
          </p:cNvGrpSpPr>
          <p:nvPr/>
        </p:nvGrpSpPr>
        <p:grpSpPr bwMode="auto">
          <a:xfrm>
            <a:off x="2393157" y="2513410"/>
            <a:ext cx="2602706" cy="2811065"/>
            <a:chOff x="3190878" y="2208766"/>
            <a:chExt cx="3469553" cy="3747117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90878" y="2208766"/>
              <a:ext cx="3469553" cy="3747117"/>
            </a:xfrm>
            <a:prstGeom prst="rect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11279" name="TextBox 9"/>
            <p:cNvSpPr txBox="1">
              <a:spLocks noChangeArrowheads="1"/>
            </p:cNvSpPr>
            <p:nvPr/>
          </p:nvSpPr>
          <p:spPr bwMode="auto">
            <a:xfrm>
              <a:off x="3997764" y="2232323"/>
              <a:ext cx="1258697" cy="246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en-US" altLang="ru-RU" sz="600" b="1"/>
                <a:t>N total (0m, mkg/dm3)</a:t>
              </a:r>
              <a:endParaRPr lang="ru-RU" altLang="ru-RU" sz="600" b="1"/>
            </a:p>
          </p:txBody>
        </p:sp>
      </p:grpSp>
      <p:grpSp>
        <p:nvGrpSpPr>
          <p:cNvPr id="7175" name="Группа 13"/>
          <p:cNvGrpSpPr>
            <a:grpSpLocks/>
          </p:cNvGrpSpPr>
          <p:nvPr/>
        </p:nvGrpSpPr>
        <p:grpSpPr bwMode="auto">
          <a:xfrm>
            <a:off x="4130279" y="2656285"/>
            <a:ext cx="2602706" cy="2809875"/>
            <a:chOff x="5256460" y="2340045"/>
            <a:chExt cx="3469553" cy="3747117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56460" y="2340045"/>
              <a:ext cx="3469553" cy="3747117"/>
            </a:xfrm>
            <a:prstGeom prst="rect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11277" name="TextBox 11"/>
            <p:cNvSpPr txBox="1">
              <a:spLocks noChangeArrowheads="1"/>
            </p:cNvSpPr>
            <p:nvPr/>
          </p:nvSpPr>
          <p:spPr bwMode="auto">
            <a:xfrm>
              <a:off x="5998435" y="2343671"/>
              <a:ext cx="1199169" cy="3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en-US" altLang="ru-RU" sz="600" b="1"/>
                <a:t>P total (0m, mkg/dm3)</a:t>
              </a:r>
              <a:endParaRPr lang="ru-RU" altLang="ru-RU" sz="600" b="1"/>
            </a:p>
          </p:txBody>
        </p:sp>
      </p:grpSp>
      <p:grpSp>
        <p:nvGrpSpPr>
          <p:cNvPr id="10" name="Группа 9"/>
          <p:cNvGrpSpPr>
            <a:grpSpLocks/>
          </p:cNvGrpSpPr>
          <p:nvPr/>
        </p:nvGrpSpPr>
        <p:grpSpPr bwMode="auto">
          <a:xfrm>
            <a:off x="4705350" y="3187304"/>
            <a:ext cx="3808810" cy="2344340"/>
            <a:chOff x="5854885" y="2939193"/>
            <a:chExt cx="5078599" cy="3125306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54885" y="2939193"/>
              <a:ext cx="5078599" cy="2242792"/>
            </a:xfrm>
            <a:prstGeom prst="rect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854885" y="5370869"/>
              <a:ext cx="5078599" cy="693630"/>
            </a:xfrm>
            <a:prstGeom prst="rect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</p:pic>
      </p:grpSp>
      <p:pic>
        <p:nvPicPr>
          <p:cNvPr id="16" name="Picture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643" y="91503"/>
            <a:ext cx="699178" cy="6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 descr="http://emblasproject.org/wp-content/uploads/2013/12/undp_s2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48260"/>
            <a:ext cx="750236" cy="750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Group 5"/>
          <p:cNvGrpSpPr>
            <a:grpSpLocks/>
          </p:cNvGrpSpPr>
          <p:nvPr/>
        </p:nvGrpSpPr>
        <p:grpSpPr bwMode="auto">
          <a:xfrm>
            <a:off x="422275" y="385763"/>
            <a:ext cx="3141613" cy="738981"/>
            <a:chOff x="1129090" y="243358"/>
            <a:chExt cx="4693305" cy="1385623"/>
          </a:xfrm>
        </p:grpSpPr>
        <p:sp>
          <p:nvSpPr>
            <p:cNvPr id="19" name="Rectangle 6"/>
            <p:cNvSpPr/>
            <p:nvPr/>
          </p:nvSpPr>
          <p:spPr>
            <a:xfrm>
              <a:off x="3127831" y="268470"/>
              <a:ext cx="2694564" cy="58202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tr-TR" sz="2000" dirty="0" smtClean="0">
                  <a:ln w="0"/>
                  <a:solidFill>
                    <a:schemeClr val="accent1">
                      <a:lumMod val="50000"/>
                    </a:schemeClr>
                  </a:solidFill>
                  <a:latin typeface="Arial Narrow" panose="020B0606020202030204" pitchFamily="34" charset="0"/>
                </a:rPr>
                <a:t>Environmental Monitoring</a:t>
              </a:r>
              <a:r>
                <a:rPr lang="en-US" sz="2000" dirty="0" smtClean="0">
                  <a:ln w="0"/>
                  <a:solidFill>
                    <a:schemeClr val="accent1">
                      <a:lumMod val="50000"/>
                    </a:schemeClr>
                  </a:solidFill>
                  <a:latin typeface="Arial Narrow" panose="020B0606020202030204" pitchFamily="34" charset="0"/>
                </a:rPr>
                <a:t> in the Black Sea</a:t>
              </a:r>
              <a:endParaRPr lang="en-US" sz="2000" dirty="0">
                <a:ln w="0"/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20" name="Picture 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9090" y="243358"/>
              <a:ext cx="1998566" cy="1385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5805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25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1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25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37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2275" y="988166"/>
            <a:ext cx="8067675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 smtClean="0">
                <a:ln w="0"/>
                <a:latin typeface="Times New Roman" panose="02020603050405020304" pitchFamily="18" charset="0"/>
                <a:ea typeface="Calibri" panose="020F0502020204030204" pitchFamily="34" charset="0"/>
              </a:rPr>
              <a:t>Зв’язок Бази Даних Чорного моря з європейськими та міжнародними системами</a:t>
            </a:r>
            <a:endParaRPr lang="en-US" sz="2400" b="1" dirty="0">
              <a:ln w="0"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Прямоугольник: скругленные углы 5"/>
          <p:cNvSpPr/>
          <p:nvPr/>
        </p:nvSpPr>
        <p:spPr>
          <a:xfrm>
            <a:off x="3290044" y="3639319"/>
            <a:ext cx="2006203" cy="95607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3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EMBLAS BS WQDB</a:t>
            </a:r>
            <a:endParaRPr lang="ru-RU" sz="13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: скругленные углы 6"/>
          <p:cNvSpPr/>
          <p:nvPr/>
        </p:nvSpPr>
        <p:spPr>
          <a:xfrm>
            <a:off x="6538068" y="3934594"/>
            <a:ext cx="1175147" cy="3655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350" dirty="0"/>
              <a:t>WISE</a:t>
            </a:r>
            <a:endParaRPr lang="ru-RU" sz="1350" dirty="0"/>
          </a:p>
        </p:txBody>
      </p:sp>
      <p:sp>
        <p:nvSpPr>
          <p:cNvPr id="8" name="Прямоугольник: скругленные углы 7"/>
          <p:cNvSpPr/>
          <p:nvPr/>
        </p:nvSpPr>
        <p:spPr>
          <a:xfrm>
            <a:off x="6538068" y="5202610"/>
            <a:ext cx="1175147" cy="36433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350" dirty="0" err="1"/>
              <a:t>CoCoNET</a:t>
            </a:r>
            <a:endParaRPr lang="ru-RU" sz="1350" dirty="0"/>
          </a:p>
        </p:txBody>
      </p:sp>
      <p:sp>
        <p:nvSpPr>
          <p:cNvPr id="9" name="Прямоугольник: скругленные углы 8"/>
          <p:cNvSpPr/>
          <p:nvPr/>
        </p:nvSpPr>
        <p:spPr>
          <a:xfrm>
            <a:off x="3705572" y="5202610"/>
            <a:ext cx="1175147" cy="36433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350" dirty="0" err="1"/>
              <a:t>SeaDataNet</a:t>
            </a:r>
            <a:endParaRPr lang="ru-RU" sz="1350" dirty="0"/>
          </a:p>
        </p:txBody>
      </p:sp>
      <p:sp>
        <p:nvSpPr>
          <p:cNvPr id="10" name="Прямоугольник: скругленные углы 9"/>
          <p:cNvSpPr/>
          <p:nvPr/>
        </p:nvSpPr>
        <p:spPr>
          <a:xfrm>
            <a:off x="779016" y="5202610"/>
            <a:ext cx="1175147" cy="36433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350" dirty="0"/>
              <a:t>EMODNET</a:t>
            </a:r>
            <a:endParaRPr lang="ru-RU" sz="1350" dirty="0"/>
          </a:p>
        </p:txBody>
      </p:sp>
      <p:sp>
        <p:nvSpPr>
          <p:cNvPr id="11" name="Прямоугольник: скругленные углы 10"/>
          <p:cNvSpPr/>
          <p:nvPr/>
        </p:nvSpPr>
        <p:spPr>
          <a:xfrm>
            <a:off x="779016" y="3934594"/>
            <a:ext cx="1175147" cy="3655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350" dirty="0"/>
              <a:t>SEIS</a:t>
            </a:r>
            <a:endParaRPr lang="ru-RU" sz="1350" dirty="0"/>
          </a:p>
        </p:txBody>
      </p:sp>
      <p:sp>
        <p:nvSpPr>
          <p:cNvPr id="12" name="Прямоугольник: скругленные углы 11"/>
          <p:cNvSpPr/>
          <p:nvPr/>
        </p:nvSpPr>
        <p:spPr>
          <a:xfrm>
            <a:off x="6538068" y="2321297"/>
            <a:ext cx="1175147" cy="3655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350" dirty="0"/>
              <a:t>MISIS</a:t>
            </a:r>
            <a:endParaRPr lang="ru-RU" sz="1350" dirty="0"/>
          </a:p>
        </p:txBody>
      </p:sp>
      <p:sp>
        <p:nvSpPr>
          <p:cNvPr id="13" name="Прямоугольник: скругленные углы 12"/>
          <p:cNvSpPr/>
          <p:nvPr/>
        </p:nvSpPr>
        <p:spPr>
          <a:xfrm>
            <a:off x="3705572" y="2321297"/>
            <a:ext cx="1175147" cy="3655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350" dirty="0"/>
              <a:t>ICPDR</a:t>
            </a:r>
            <a:endParaRPr lang="ru-RU" sz="1350" dirty="0"/>
          </a:p>
        </p:txBody>
      </p:sp>
      <p:sp>
        <p:nvSpPr>
          <p:cNvPr id="14" name="Прямоугольник: скругленные углы 13"/>
          <p:cNvSpPr/>
          <p:nvPr/>
        </p:nvSpPr>
        <p:spPr>
          <a:xfrm>
            <a:off x="779016" y="2321297"/>
            <a:ext cx="1175147" cy="3655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350" dirty="0"/>
              <a:t>MONINFO</a:t>
            </a:r>
            <a:endParaRPr lang="ru-RU" sz="1350" dirty="0"/>
          </a:p>
        </p:txBody>
      </p:sp>
      <p:cxnSp>
        <p:nvCxnSpPr>
          <p:cNvPr id="32" name="Прямая соединительная линия 31"/>
          <p:cNvCxnSpPr>
            <a:cxnSpLocks/>
            <a:stCxn id="6" idx="1"/>
            <a:endCxn id="14" idx="2"/>
          </p:cNvCxnSpPr>
          <p:nvPr/>
        </p:nvCxnSpPr>
        <p:spPr bwMode="auto">
          <a:xfrm flipH="1" flipV="1">
            <a:off x="1365994" y="2686819"/>
            <a:ext cx="1924050" cy="1431131"/>
          </a:xfrm>
          <a:prstGeom prst="line">
            <a:avLst/>
          </a:prstGeom>
          <a:ln>
            <a:prstDash val="lgDash"/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1365994" y="3032100"/>
            <a:ext cx="1457325" cy="313135"/>
          </a:xfrm>
          <a:prstGeom prst="rect">
            <a:avLst/>
          </a:prstGeom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BS WQ Data (</a:t>
            </a:r>
            <a:r>
              <a:rPr lang="en-US" sz="900" dirty="0" err="1"/>
              <a:t>xls</a:t>
            </a:r>
            <a:r>
              <a:rPr lang="en-US" sz="900" dirty="0"/>
              <a:t>, csv) - ?</a:t>
            </a:r>
            <a:endParaRPr lang="ru-RU" sz="900" dirty="0"/>
          </a:p>
        </p:txBody>
      </p:sp>
      <p:cxnSp>
        <p:nvCxnSpPr>
          <p:cNvPr id="34" name="Прямая соединительная линия 33"/>
          <p:cNvCxnSpPr>
            <a:cxnSpLocks/>
            <a:endCxn id="12" idx="2"/>
          </p:cNvCxnSpPr>
          <p:nvPr/>
        </p:nvCxnSpPr>
        <p:spPr bwMode="auto">
          <a:xfrm flipV="1">
            <a:off x="5285532" y="2686819"/>
            <a:ext cx="1839515" cy="1443038"/>
          </a:xfrm>
          <a:prstGeom prst="line">
            <a:avLst/>
          </a:prstGeom>
          <a:ln>
            <a:prstDash val="lgDash"/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5667721" y="3032100"/>
            <a:ext cx="1457325" cy="313135"/>
          </a:xfrm>
          <a:prstGeom prst="rect">
            <a:avLst/>
          </a:prstGeom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BS WQ Data (</a:t>
            </a:r>
            <a:r>
              <a:rPr lang="en-US" sz="900" dirty="0" err="1"/>
              <a:t>xls</a:t>
            </a:r>
            <a:r>
              <a:rPr lang="en-US" sz="900" dirty="0"/>
              <a:t>, csv)</a:t>
            </a:r>
          </a:p>
          <a:p>
            <a:pPr algn="ctr">
              <a:defRPr/>
            </a:pPr>
            <a:r>
              <a:rPr lang="en-US" sz="900" dirty="0"/>
              <a:t>MSFD Implementation - ?</a:t>
            </a:r>
            <a:endParaRPr lang="ru-RU" sz="900" dirty="0"/>
          </a:p>
        </p:txBody>
      </p:sp>
      <p:cxnSp>
        <p:nvCxnSpPr>
          <p:cNvPr id="36" name="Прямая соединительная линия 35"/>
          <p:cNvCxnSpPr>
            <a:cxnSpLocks/>
            <a:stCxn id="6" idx="1"/>
          </p:cNvCxnSpPr>
          <p:nvPr/>
        </p:nvCxnSpPr>
        <p:spPr bwMode="auto">
          <a:xfrm flipH="1" flipV="1">
            <a:off x="1957734" y="4117950"/>
            <a:ext cx="1332310" cy="0"/>
          </a:xfrm>
          <a:prstGeom prst="line">
            <a:avLst/>
          </a:prstGeom>
          <a:ln>
            <a:prstDash val="lgDash"/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2114897" y="3747666"/>
            <a:ext cx="635794" cy="739378"/>
          </a:xfrm>
          <a:prstGeom prst="rect">
            <a:avLst/>
          </a:prstGeom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050" dirty="0"/>
              <a:t>BS WQ Data (</a:t>
            </a:r>
            <a:r>
              <a:rPr lang="en-US" sz="1050" dirty="0" err="1"/>
              <a:t>xls</a:t>
            </a:r>
            <a:r>
              <a:rPr lang="en-US" sz="1050" dirty="0"/>
              <a:t>, csv) - ?</a:t>
            </a:r>
          </a:p>
        </p:txBody>
      </p:sp>
      <p:cxnSp>
        <p:nvCxnSpPr>
          <p:cNvPr id="38" name="Прямая соединительная линия 37"/>
          <p:cNvCxnSpPr>
            <a:cxnSpLocks/>
            <a:endCxn id="6" idx="3"/>
          </p:cNvCxnSpPr>
          <p:nvPr/>
        </p:nvCxnSpPr>
        <p:spPr bwMode="auto">
          <a:xfrm flipH="1" flipV="1">
            <a:off x="5296247" y="4117950"/>
            <a:ext cx="1241822" cy="5954"/>
          </a:xfrm>
          <a:prstGeom prst="line">
            <a:avLst/>
          </a:prstGeom>
          <a:ln>
            <a:prstDash val="lgDash"/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5792738" y="3747666"/>
            <a:ext cx="634603" cy="739378"/>
          </a:xfrm>
          <a:prstGeom prst="rect">
            <a:avLst/>
          </a:prstGeom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BS WQ Data (</a:t>
            </a:r>
            <a:r>
              <a:rPr lang="en-US" sz="900" dirty="0" err="1"/>
              <a:t>xls</a:t>
            </a:r>
            <a:r>
              <a:rPr lang="en-US" sz="900" dirty="0"/>
              <a:t>, csv) - ?</a:t>
            </a:r>
          </a:p>
        </p:txBody>
      </p:sp>
      <p:cxnSp>
        <p:nvCxnSpPr>
          <p:cNvPr id="20500" name="Прямая со стрелкой 44"/>
          <p:cNvCxnSpPr>
            <a:cxnSpLocks noChangeShapeType="1"/>
          </p:cNvCxnSpPr>
          <p:nvPr/>
        </p:nvCxnSpPr>
        <p:spPr bwMode="auto">
          <a:xfrm>
            <a:off x="4036565" y="2686819"/>
            <a:ext cx="0" cy="9525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501" name="Прямая со стрелкой 46"/>
          <p:cNvCxnSpPr>
            <a:cxnSpLocks noChangeShapeType="1"/>
          </p:cNvCxnSpPr>
          <p:nvPr/>
        </p:nvCxnSpPr>
        <p:spPr bwMode="auto">
          <a:xfrm flipV="1">
            <a:off x="4609256" y="2686819"/>
            <a:ext cx="0" cy="9525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Прямоугольник 22"/>
          <p:cNvSpPr/>
          <p:nvPr/>
        </p:nvSpPr>
        <p:spPr>
          <a:xfrm>
            <a:off x="3563888" y="2924944"/>
            <a:ext cx="1458515" cy="31313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825" dirty="0"/>
              <a:t>BS WQ Data (</a:t>
            </a:r>
            <a:r>
              <a:rPr lang="en-US" sz="825" dirty="0" err="1"/>
              <a:t>xls</a:t>
            </a:r>
            <a:r>
              <a:rPr lang="en-US" sz="825" dirty="0"/>
              <a:t>, csv)</a:t>
            </a:r>
          </a:p>
          <a:p>
            <a:pPr algn="ctr">
              <a:defRPr/>
            </a:pPr>
            <a:r>
              <a:rPr lang="en-US" sz="825" dirty="0"/>
              <a:t>GIS mapping layers (</a:t>
            </a:r>
            <a:r>
              <a:rPr lang="en-US" sz="825" dirty="0" err="1"/>
              <a:t>geotiff</a:t>
            </a:r>
            <a:r>
              <a:rPr lang="en-US" sz="825" dirty="0"/>
              <a:t>)</a:t>
            </a:r>
            <a:endParaRPr lang="ru-RU" sz="825" dirty="0"/>
          </a:p>
        </p:txBody>
      </p:sp>
      <p:cxnSp>
        <p:nvCxnSpPr>
          <p:cNvPr id="20503" name="Прямая со стрелкой 48"/>
          <p:cNvCxnSpPr>
            <a:cxnSpLocks noChangeShapeType="1"/>
          </p:cNvCxnSpPr>
          <p:nvPr/>
        </p:nvCxnSpPr>
        <p:spPr bwMode="auto">
          <a:xfrm>
            <a:off x="3979415" y="4595391"/>
            <a:ext cx="0" cy="607219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504" name="Прямая со стрелкой 50"/>
          <p:cNvCxnSpPr>
            <a:cxnSpLocks noChangeShapeType="1"/>
          </p:cNvCxnSpPr>
          <p:nvPr/>
        </p:nvCxnSpPr>
        <p:spPr bwMode="auto">
          <a:xfrm flipV="1">
            <a:off x="4546153" y="4595391"/>
            <a:ext cx="0" cy="607219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Прямоугольник 25"/>
          <p:cNvSpPr/>
          <p:nvPr/>
        </p:nvSpPr>
        <p:spPr>
          <a:xfrm>
            <a:off x="3563888" y="4776366"/>
            <a:ext cx="1458515" cy="31313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BS WQ Data (</a:t>
            </a:r>
            <a:r>
              <a:rPr lang="en-US" sz="900" dirty="0" err="1"/>
              <a:t>xls</a:t>
            </a:r>
            <a:r>
              <a:rPr lang="en-US" sz="900" dirty="0"/>
              <a:t>, csv)</a:t>
            </a:r>
          </a:p>
          <a:p>
            <a:pPr algn="ctr">
              <a:defRPr/>
            </a:pPr>
            <a:r>
              <a:rPr lang="en-US" sz="900" dirty="0"/>
              <a:t>CDI Metadata files</a:t>
            </a:r>
            <a:endParaRPr lang="ru-RU" sz="900" dirty="0"/>
          </a:p>
        </p:txBody>
      </p:sp>
      <p:cxnSp>
        <p:nvCxnSpPr>
          <p:cNvPr id="20506" name="Соединитель: уступ 54"/>
          <p:cNvCxnSpPr>
            <a:cxnSpLocks/>
          </p:cNvCxnSpPr>
          <p:nvPr/>
        </p:nvCxnSpPr>
        <p:spPr bwMode="auto">
          <a:xfrm rot="10800000" flipV="1">
            <a:off x="1954163" y="4378697"/>
            <a:ext cx="1335881" cy="908447"/>
          </a:xfrm>
          <a:prstGeom prst="bentConnector3">
            <a:avLst>
              <a:gd name="adj1" fmla="val 27866"/>
            </a:avLst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507" name="Соединитель: уступ 59"/>
          <p:cNvCxnSpPr>
            <a:cxnSpLocks/>
          </p:cNvCxnSpPr>
          <p:nvPr/>
        </p:nvCxnSpPr>
        <p:spPr bwMode="auto">
          <a:xfrm flipV="1">
            <a:off x="1954162" y="4606107"/>
            <a:ext cx="1503759" cy="870347"/>
          </a:xfrm>
          <a:prstGeom prst="bentConnector3">
            <a:avLst>
              <a:gd name="adj1" fmla="val 99787"/>
            </a:avLst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Прямоугольник 23"/>
          <p:cNvSpPr/>
          <p:nvPr/>
        </p:nvSpPr>
        <p:spPr>
          <a:xfrm>
            <a:off x="1823194" y="4814466"/>
            <a:ext cx="1457325" cy="31313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BS WQ Data (</a:t>
            </a:r>
            <a:r>
              <a:rPr lang="en-US" sz="900" dirty="0" err="1"/>
              <a:t>xls</a:t>
            </a:r>
            <a:r>
              <a:rPr lang="en-US" sz="900" dirty="0"/>
              <a:t>, csv)</a:t>
            </a:r>
          </a:p>
          <a:p>
            <a:pPr algn="ctr">
              <a:defRPr/>
            </a:pPr>
            <a:r>
              <a:rPr lang="en-US" sz="900" dirty="0"/>
              <a:t>CDI Metadata files</a:t>
            </a:r>
            <a:endParaRPr lang="ru-RU" sz="900" dirty="0"/>
          </a:p>
        </p:txBody>
      </p:sp>
      <p:cxnSp>
        <p:nvCxnSpPr>
          <p:cNvPr id="20509" name="Соединитель: уступ 64"/>
          <p:cNvCxnSpPr>
            <a:cxnSpLocks noChangeShapeType="1"/>
          </p:cNvCxnSpPr>
          <p:nvPr/>
        </p:nvCxnSpPr>
        <p:spPr bwMode="auto">
          <a:xfrm>
            <a:off x="5296247" y="4378698"/>
            <a:ext cx="1241822" cy="1097756"/>
          </a:xfrm>
          <a:prstGeom prst="bentConnector3">
            <a:avLst>
              <a:gd name="adj1" fmla="val 17569"/>
            </a:avLst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510" name="Соединитель: уступ 67"/>
          <p:cNvCxnSpPr>
            <a:cxnSpLocks noChangeShapeType="1"/>
          </p:cNvCxnSpPr>
          <p:nvPr/>
        </p:nvCxnSpPr>
        <p:spPr bwMode="auto">
          <a:xfrm rot="10800000">
            <a:off x="5296247" y="4300116"/>
            <a:ext cx="1241822" cy="987028"/>
          </a:xfrm>
          <a:prstGeom prst="bentConnector3">
            <a:avLst>
              <a:gd name="adj1" fmla="val 73819"/>
            </a:avLst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Прямоугольник 24"/>
          <p:cNvSpPr/>
          <p:nvPr/>
        </p:nvSpPr>
        <p:spPr>
          <a:xfrm>
            <a:off x="5296247" y="4765650"/>
            <a:ext cx="1874044" cy="31313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788" dirty="0"/>
              <a:t>Metadata (ISO 19115)</a:t>
            </a:r>
          </a:p>
          <a:p>
            <a:pPr algn="ctr">
              <a:defRPr/>
            </a:pPr>
            <a:r>
              <a:rPr lang="en-US" sz="788" dirty="0"/>
              <a:t>GIS mapping layers (</a:t>
            </a:r>
            <a:r>
              <a:rPr lang="en-US" sz="788" dirty="0" err="1"/>
              <a:t>shp</a:t>
            </a:r>
            <a:r>
              <a:rPr lang="en-US" sz="788" dirty="0"/>
              <a:t>, </a:t>
            </a:r>
            <a:r>
              <a:rPr lang="en-US" sz="788" dirty="0" err="1"/>
              <a:t>geotiff</a:t>
            </a:r>
            <a:r>
              <a:rPr lang="en-US" sz="788" dirty="0"/>
              <a:t>, etc.)</a:t>
            </a:r>
            <a:endParaRPr lang="ru-RU" sz="788" dirty="0"/>
          </a:p>
        </p:txBody>
      </p:sp>
      <p:pic>
        <p:nvPicPr>
          <p:cNvPr id="3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643" y="91503"/>
            <a:ext cx="699178" cy="6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6" descr="http://emblasproject.org/wp-content/uploads/2013/12/undp_s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48260"/>
            <a:ext cx="750236" cy="750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" name="Group 5"/>
          <p:cNvGrpSpPr>
            <a:grpSpLocks/>
          </p:cNvGrpSpPr>
          <p:nvPr/>
        </p:nvGrpSpPr>
        <p:grpSpPr bwMode="auto">
          <a:xfrm>
            <a:off x="422275" y="385763"/>
            <a:ext cx="3141613" cy="738981"/>
            <a:chOff x="1129090" y="243358"/>
            <a:chExt cx="4693305" cy="1385623"/>
          </a:xfrm>
        </p:grpSpPr>
        <p:sp>
          <p:nvSpPr>
            <p:cNvPr id="39" name="Rectangle 6"/>
            <p:cNvSpPr/>
            <p:nvPr/>
          </p:nvSpPr>
          <p:spPr>
            <a:xfrm>
              <a:off x="3127831" y="268470"/>
              <a:ext cx="2694564" cy="58202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tr-TR" sz="2000" dirty="0" smtClean="0">
                  <a:ln w="0"/>
                  <a:solidFill>
                    <a:schemeClr val="accent1">
                      <a:lumMod val="50000"/>
                    </a:schemeClr>
                  </a:solidFill>
                  <a:latin typeface="Arial Narrow" panose="020B0606020202030204" pitchFamily="34" charset="0"/>
                </a:rPr>
                <a:t>Environmental Monitoring</a:t>
              </a:r>
              <a:r>
                <a:rPr lang="en-US" sz="2000" dirty="0" smtClean="0">
                  <a:ln w="0"/>
                  <a:solidFill>
                    <a:schemeClr val="accent1">
                      <a:lumMod val="50000"/>
                    </a:schemeClr>
                  </a:solidFill>
                  <a:latin typeface="Arial Narrow" panose="020B0606020202030204" pitchFamily="34" charset="0"/>
                </a:rPr>
                <a:t> in the Black Sea</a:t>
              </a:r>
              <a:endParaRPr lang="en-US" sz="2000" dirty="0">
                <a:ln w="0"/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40" name="Picture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9090" y="243358"/>
              <a:ext cx="1998566" cy="1385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9708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39418" y="771729"/>
            <a:ext cx="8229600" cy="929158"/>
          </a:xfrm>
        </p:spPr>
        <p:txBody>
          <a:bodyPr>
            <a:noAutofit/>
          </a:bodyPr>
          <a:lstStyle/>
          <a:p>
            <a:r>
              <a:rPr lang="uk-UA" sz="2800" b="1" dirty="0">
                <a:ln w="0"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Потреби забезпечення  морського екологічного моніторингу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ru-RU" sz="2800" b="1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8D29E99D-E253-4AC8-B904-E8D406831FBC}" type="slidenum">
              <a:rPr lang="ru-RU" altLang="ru-RU" sz="1200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28</a:t>
            </a:fld>
            <a:endParaRPr lang="ru-RU" altLang="ru-RU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8196" name="Picture 7" descr="http://www.sea.gov.ua/.images/logo.e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963" y="12700"/>
            <a:ext cx="142875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Прямоугольник 1"/>
          <p:cNvSpPr>
            <a:spLocks noChangeArrowheads="1"/>
          </p:cNvSpPr>
          <p:nvPr/>
        </p:nvSpPr>
        <p:spPr bwMode="auto">
          <a:xfrm>
            <a:off x="4673383" y="1484784"/>
            <a:ext cx="3771330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 typeface="Calibri" panose="020F0502020204030204" pitchFamily="34" charset="0"/>
              <a:buAutoNum type="arabicPeriod"/>
            </a:pPr>
            <a:r>
              <a:rPr lang="uk-UA" sz="1800" dirty="0" smtClean="0">
                <a:cs typeface="Times New Roman" panose="02020603050405020304" pitchFamily="18" charset="0"/>
              </a:rPr>
              <a:t>Підготовка спеціалізованого науково-дослідного судна  «Владимир Паршин» до здійснення морського екологічного моніторингу морів України відповідно до вимог Директиви ЄС з Морської Стратегії (ремонт та переоснащення) </a:t>
            </a:r>
            <a:endParaRPr lang="uk-UA" sz="1800" dirty="0">
              <a:cs typeface="Times New Roman" panose="02020603050405020304" pitchFamily="18" charset="0"/>
            </a:endParaRPr>
          </a:p>
          <a:p>
            <a:pPr eaLnBrk="1" hangingPunct="1">
              <a:buFont typeface="Calibri" panose="020F0502020204030204" pitchFamily="34" charset="0"/>
              <a:buAutoNum type="arabicPeriod"/>
            </a:pPr>
            <a:r>
              <a:rPr lang="uk-UA" sz="1800" dirty="0" smtClean="0">
                <a:cs typeface="Times New Roman" panose="02020603050405020304" pitchFamily="18" charset="0"/>
              </a:rPr>
              <a:t>Переоснащення українських лабораторій сучасним хіміко-аналітичним  і біологічним обладнанням та їх акредитація відповідно до міжнародних стандартів </a:t>
            </a:r>
          </a:p>
          <a:p>
            <a:pPr eaLnBrk="1" hangingPunct="1">
              <a:buFont typeface="Calibri" panose="020F0502020204030204" pitchFamily="34" charset="0"/>
              <a:buAutoNum type="arabicPeriod"/>
            </a:pPr>
            <a:r>
              <a:rPr lang="uk-UA" altLang="ru-RU" sz="1800" dirty="0" smtClean="0">
                <a:cs typeface="Times New Roman" panose="02020603050405020304" pitchFamily="18" charset="0"/>
              </a:rPr>
              <a:t>Виділення коштів та здійснення моніторингу по дескрипторам MSFD (</a:t>
            </a:r>
            <a:r>
              <a:rPr lang="uk-UA" altLang="ru-RU" sz="1800" dirty="0" err="1" smtClean="0">
                <a:cs typeface="Times New Roman" panose="02020603050405020304" pitchFamily="18" charset="0"/>
              </a:rPr>
              <a:t>щосезонно</a:t>
            </a:r>
            <a:r>
              <a:rPr lang="uk-UA" altLang="ru-RU" sz="1800" dirty="0" smtClean="0">
                <a:cs typeface="Times New Roman" panose="02020603050405020304" pitchFamily="18" charset="0"/>
              </a:rPr>
              <a:t>) та вимогам WFD (щомісячно) </a:t>
            </a:r>
            <a:endParaRPr lang="uk-UA" altLang="ru-RU" sz="1800" dirty="0">
              <a:cs typeface="Times New Roman" panose="02020603050405020304" pitchFamily="18" charset="0"/>
            </a:endParaRPr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420938"/>
            <a:ext cx="4310062" cy="283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271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8C9EF17C-BFA8-4658-9E3A-AED531F070A0}" type="slidenum">
              <a:rPr lang="ru-RU" altLang="ru-RU" sz="1200">
                <a:solidFill>
                  <a:srgbClr val="898989"/>
                </a:solidFill>
              </a:rPr>
              <a:pPr eaLnBrk="1" hangingPunct="1"/>
              <a:t>29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2503487" y="3570816"/>
            <a:ext cx="4049713" cy="64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3600" b="1" dirty="0">
                <a:solidFill>
                  <a:schemeClr val="accent1">
                    <a:lumMod val="75000"/>
                  </a:schemeClr>
                </a:solidFill>
              </a:rPr>
              <a:t>Дякуємо за увагу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</a:rPr>
              <a:t>!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uk-UA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3316" name="Picture 7" descr="http://www.sea.gov.ua/.images/logo.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434138"/>
            <a:ext cx="714375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 descr="фон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86" y="1004425"/>
            <a:ext cx="3332162" cy="2498725"/>
          </a:xfrm>
          <a:prstGeom prst="rect">
            <a:avLst/>
          </a:prstGeom>
          <a:solidFill>
            <a:schemeClr val="bg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6" descr="http://crimealand.info/wp-content/uploads/2010/11/%D0%94%D0%B5%D0%BB%D1%8C%D1%84%D0%B8%D0%BD%D1%8B-%D0%A7%D0%B5%D1%80%D0%BD%D0%BE%D0%B3%D0%BE-%D0%BC%D0%BE%D1%80%D1%8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425" y="4495007"/>
            <a:ext cx="3041650" cy="207486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Рисунок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036" y="1349374"/>
            <a:ext cx="3594100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Рисунок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01" y="4527549"/>
            <a:ext cx="3001962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Группа 17"/>
          <p:cNvGrpSpPr/>
          <p:nvPr/>
        </p:nvGrpSpPr>
        <p:grpSpPr>
          <a:xfrm>
            <a:off x="179512" y="322808"/>
            <a:ext cx="8714784" cy="996305"/>
            <a:chOff x="547687" y="264810"/>
            <a:chExt cx="8714784" cy="996305"/>
          </a:xfrm>
        </p:grpSpPr>
        <p:pic>
          <p:nvPicPr>
            <p:cNvPr id="19" name="Picture 7" descr="http://www.sea.gov.ua/.images/logo.e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45341" y="912606"/>
              <a:ext cx="917130" cy="348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Рисунок 19" descr="Результат пошуку зображень за запитом &quot;EU funded&quot;">
              <a:hlinkClick r:id="rId7"/>
            </p:cNvPr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687" y="310356"/>
              <a:ext cx="866775" cy="6546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Picture 4" descr="emblas_logo_all-2"/>
            <p:cNvPicPr/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842568" y="323961"/>
              <a:ext cx="1381125" cy="5886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/>
            <p:nvPr/>
          </p:nvPicPr>
          <p:blipFill rotWithShape="1">
            <a:blip r:embed="rId10" cstate="print"/>
            <a:srcRect l="6553" t="4606"/>
            <a:stretch/>
          </p:blipFill>
          <p:spPr bwMode="auto">
            <a:xfrm>
              <a:off x="7768100" y="264810"/>
              <a:ext cx="447040" cy="75755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0475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5E4AA823-CB65-407B-8E35-F90E8512003D}" type="slidenum">
              <a:rPr lang="ru-RU" altLang="ru-RU" sz="1200">
                <a:solidFill>
                  <a:srgbClr val="898989"/>
                </a:solidFill>
              </a:rPr>
              <a:pPr eaLnBrk="1" hangingPunct="1"/>
              <a:t>3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4100" name="AutoShape 8" descr="data:image/jpeg;base64,/9j/4AAQSkZJRgABAQAAAQABAAD/2wCEAAkGBxIQEBQQEBQUFBQUFBQQDxQUEBQUFBQQFBQWFhQUFBUYHCggGBolHBYUITEhJSorLi4uFx8zODMsNygtLisBCgoKDg0OGxAQGiwkICQsLCwsLCwsLCwsLCwsLCwsLCwsLCwsLCwsLCwsLCwsLCwsLCwsLCwsLCwsLCwsLCwsLP/AABEIALwBDQMBIgACEQEDEQH/xAAcAAABBQEBAQAAAAAAAAAAAAADAgQFBgcBAAj/xABHEAABAwIDAwcICAIKAgMAAAABAAIDBBEFEiEGMUEiMlFhcYGRExUzQlKhscEHFCNygpKy0WLhFiRDU2ODosLS8JPxVHOj/8QAGQEAAwEBAQAAAAAAAAAAAAAAAAECAwQF/8QAJBEAAgICAwEBAAIDAQAAAAAAAAECEQMxEhMhQVEiYTJScUL/2gAMAwEAAhEDEQA/ANQxfEcirz9o7HeibVPtdUKaU3XPObTOrHBNF5btF1ojdoOtUNkxRmTFZdjNepF6GP8AWljHetUhkxRmSlLtYdSLqMb60sY11qmslKM2Uo7WHUi3jGOtKGL9aqbZSitkKXax9SLUMWShinWqw2QojZCjtYdSLKMTShiSrrXlEa9Haw6kWDziu+cVAh5Ss6O1h1InPOC95xUHnXM5R2sOpE55xXPOSg85SS8o7WHSidOJJJxNQRkKQZCjtYdSJ44p1pBxbrUA6QoLpCjtYdSLC7F+tIdjPWq2+QoD5CjtYdSLOcb60g471qqPlKA+Up9rDqRbjj/WkO2h61TnylBfMUdrDqRcnbR9aG7aXrVKfMU3fMU+xi6kaDS7R5ja6tVDW5m3WOYZKc47Vp2CO+zW2OTZhkgkRu1fFUCfnK/7V8Vn0/OWeXZth0KaUVpTdpRmlYmw4YUZpTZpRmlIY5aUZhTZpRmlIBy0orSm7SjNKQB2lFaUBpRGlADhpRAgNKI0oAMClAoQKWHIAXdcKTdeugDxKSSvEpBKAPEpBK8ShuKAPOKE4rrihuKAEPKA8ojygPKABPKc/VRJEzyLc0l3iUDVwGmQ26LcU0eUhseYOFxfLutzmg5iP9N+5DEwlVhkzGlzmWA53KaS0dJANwFGPUxs3E3yztB6CYbraFuqhXFNAmIem8iM8oD1SAdYXzwtQwP0Sy/C+cO1ahgnogujEc2YjdrDvWe1B5S0La3is7qDylOTZWHR1pRWlN2lFaVibjhhRmFNmlGaUgHLSjNKbNKKwpDHTCjNKasKM1yQDlpRGuTZrkVrkAOGlFaU2aURrkgHAKVdADksOTGFuvEoeZezJAKLkglcJSC5MDrihkrzihuKAOOKG5y84obnIEcc5BeV1zkJxQAh5S4GBv2hvucNB6pLWOAdfQ8soLynE7LxQm/94f8A9GhMmatUOcMj8jWvjBzBrZo77rgNOvuVdcVYqR18Qk7Z/gVW3FJbYIQ4oL0RxQXlaDHuF88dq0/A/RLL8L54WoYH6Jb4jmzEbtbxWc1HOWi7XcVnNSeUpybKxaONKM1N2orSsjYcNKK0pu0orSkMcNcjMcm0Z16OtWKLZ7OwPjlabi9iNO4j9kqE5JbItrkVrk5fgc7fVB7HBDdh8zd8bvC/wRTDnF/TzXIjXIPk3De1w/CV0FSUOWuRWuTVrkUOQA4DkoOQA5KDkDDZl4uQsy9mSAWXJBcklySXJgdc5Ic5JLkhzkAec5Cc5ec5CcUCPOKE8rpKb1k7Y5mQk3MjQYzlIBeSfs9dQ7j0Jg3R15RW1F4yP7tunfI0pvVXjIEgLC6+XMLXtvt7kyo60/WrixjjLHytOt4gI2uy245yTrwulaomRYMKdeuN+Plb/lKrzip3CWu+ttdwOYk7gQ5pHzCgHbieA3ngL7kKrYIG4oTyluQnlaDH2Fc8LUsD9Esrwo8sdq1PA/RLfEc2YjNruKzip5xWjbX8Vm1TzksmysWjzUVpQGlEaVibB2lFaUBqsmGbNSOGeVpDSOa1w8oOstI9yAbohmlSOGYm+A3abg72ncesdBUidnYzfychNt7SBmHa02KCcCA9c/lSolzj9LTh2JMnbdu/iOITgyjcVUYMOdG4OZIQR1e46qyUtUJBlfYO6elXF1s55xW4jkyDpQ3sa7eAe5Jey2hSC23yKujKyLxHDcvKj3cR0dij2uViIUdXUN+Uzfxb09nWs5Q+o6Meb5IYtclZk3zJWZZHSHzLmZBzrxcgAhcklyGXJJcgBZckOckFyQ5yAOuchucuOchucmASE8tutuUNejVDrxd93anku13g2071yM634N5R7iu4lo4dbGn4j5Kf/QDWd2YWdyh/Fr8UGka2IyFoAzsyWA0vcEE+CU4oTiqcU1QE1s3O51S0E6ZXaWHqtJHwUGxme8JuWyclw0vx3G2iltkz/W2fdk/QVFUrbydTbuPDQaqaSsn7QivdeRx3a9FuHQmbineI87Ne4eA8Hpvv96YuK0joGSGFHljtWqYF6JZRhJ5Y7Vq2BeiC6cRzZiM2wO9ZrUnlLStseKzOq5ynJsrFo4CiNKC0ojSsjYd0uUuAeS1vEgXI7lZsLllj9BOJGj1HAm3dvCq8NLI4XaxxHSASjMpJb6Mff7pBSE/S8nE4JbCezXjcdQQep2hCO+meRdpEzeFyA+3U4aO7/FU1rqgiz4zIOh7bnudvCJSxyMOaB0sDt5aR5SInrG9KiGiemgJPIJvvyOFneHHuuo6aZ7TrcJ5HjkgFq2DM3+9h5be0s5ze66kY2RVDc0T2yt7eUOq+/uKLZNIBg+0LXfZTaHc13T2qakjt2HwVVxHAt+TwO9KwXHH05ENRqzcHHe3t6lUZURKFljcPD/u9IKclgsHNN2nUFUj6QdsvqDRDCAZ3jMLi7Y2G/K6yeAWq90ZUT2J0jS3PcNPSTZp7SeKrM2LQs50je43+CpQk8o0zVdSXyb8tw4joAvoO6yrdTVveTyiBwF76dyHiVnVjcuJp52opQbGS3a137J/S18cwvE9rxxyuBt29Cz7ZyqyMINM6c30cIS7uJQ8HmLq4PgjMd36t3AN9YfHRTLEkrRam7pmll6SXIZckFywNAhckFy6I3Hh46fFcMQ9Z7B3lx/0gooViHOQnORj5Ib3OPYy3xK4x8ZIDWE39p+nboAmFiXODY+t58Gt/c/BKrReKJ/UWHuJI9xSKmuvcNawNHJbybnKOsorDmpwzp8oW/eYQ74Fyh+UwIxzkJzl4uQ3OWgExso7+tx/j/QVHMOWOV3EkRt7ySfcE82Vd/XIu1w/0lMcQGVjG8SXyO7zZvuHvUPdf8Etgc2eK3FhJH3Tv96ZOKc0k+R4J3bnfdOhQK2LI9zL3sdD0jgfCy0W6BjzCDyx2rWMB9EslwfnjtWs4B6ILoxnNlIvbHiszqjyitM2yO9ZjVHlJZNjxaEgogKCClgrI2HEchG4kdhITyLE5m7pHdhdmHvUew33J1FRyO3Md4W+KQ/B83GJPWDT3W+BSvOLTzmuH3ZPkQm7MLlPD4k+4FHiwWY+pIeyJ/wAwEif4nfKtOrZZGnrb82ldjdKHZmuje7g5r/JS/m0v33RWbP1B3Qyn8LB+p4Rf6OVP9xJ+eIf7khfxJWi2icLMqWnou9uUj8Q5Lvd2KVlooqht22d3codoVW8z1bBpFO3s8i8eGdFoqiSBwzcn70boj4HknuIUtoEvwnMMkfSO8lIS6Fxs0n1P5Kl/S5sjLJL9eh5Ufkx5a2paW6A26CFodLUsqG5XjUjX9/5qA2z2hnw2nEUUYkdI4sic4ZmsYBdxcONtN+irHNpilH6YxhQYx1nMjP8AFM92UfhG8ruKMAddrmkfwM8mwdQBWi/RrsGytL5qqXlA5iI42k8rfynAhvc0dqkfpF2NpaJsb4I9XXzve50ji4dbibdgsFvLLGrJjKpUjN8Dmc5piibK5xuRlqnRt/KND4qbwWklobvqKeezvXY0yADjfrU39HWIGGrZro4gHThuWv7aU3lKKUcWgPHcf2uolktPzQ+bTX9mUNqs4BiYSDuLtPciNilPSOwWScNwqrqGkwVLomsOUsDePTe3FOzs9iTebWOPaB82rmNPf0QyiPG6cMoQkNosWZ/bRv8AvRxn/aiNrMRZz4IX9NmkH3FKwqQdmGMPBOYcIZfQb9D1DimsWPSDSSkt915+YUnBi0WctLX33XFiB1b0OS/RVMaP2ei6D+YqErLQkZd0cxFr7wWi4+KuzJWO1F+8JhPhrJw5jhv1B4g9IV7EpNbKFWR5HubwB062nVp8CE2JT3EWizXA3yl0Lj0lh5J72keCjnFXHRoSuzDv65F94/pKaY3JeZw9mzB+EWt43TnZmMuqWOHqkE95A+aiqt3Lf9536ikl/IQFxTmscHxMeOc37KQdmrD36+CZkpxQOBJjdukGXscNWnxVP9BBsHPLHatbwD0QWSYU0iSx3g2PaCta2f8ARBdGM5spGbZ8VmFVzitO2y4hU2p2UqCbgxf+T+SWTZWPRXwVJYJVeSkziETECzQQSATxIA1TuHZGoJAJjAvYnPew6bAaq/4NRQU0YZH2ucRq53SVi2aNlehxytd6OjYOj7J3zITyKbFH7o4Wdob/AMirQJme0kPq2jQNe7sLQPe5STf9EGyjxJ3OnjZ91l/kjtwWoPpKyX8DWt/dO6nFns5tO93ZJH+6i59pKz1KGQ9ro/8AmExWPm7PN9aepd2zuH6bJbdnYR/entnmP+9QEuP4mebROHa9o+BKbHHsVvrRjvkf8mpUMuUeFtbzXSj/ADZD8XFG8kbWLsw6HtBHwCqVPjWJetSj/wA7x8Umv28NKB9Yh5ROVrGVDHuJ6xa4Gm9KrGWGXCGXzR/ZO3jLqwnrbw7lCbXYlF9VlpKh7BM5n2bQcxceBFub32VQxj6WpHwuZBE2KQ3aJM5cGjddrSBylSKCVpZJLI8umuHgk3LiDc3JVxwv6FtmsfQ7X/auj9pnvFirX9KNPno89uY73ELLfo7xNlNUslle2OMEh7nODQAQRx7Vd9tPpFoXUskUYlmzaB7Y8kd+BD5LZh926ycJNtIh7TM3wmYslBHTp1L6LjcJ6cf4keve1fKsm0BDrxsA10u4n5BW6n+kusbA1grWxWFg1lCHuA63OcQVssUrFL1FhwmhbJNLFI6VmW5Hk5XR6g2N8p171L+Yrcypq2/5+Ye8LKMPxzEaiZxp5JJJyHH0MXKbe5Ng2ze/pUy3FceZzoHO7acH9BUrE0qtFufui/fUapvMrHnqkiY7x0XRNiLP/izDra+N3iHW9yo8e2eKM59GT/lSt+RUnhv0gSPOWaikB0uWOBIvpq1wBQ4MXJFrjxaazvLUjm2Fx5ORsubW1miwQxtBSXtIJIj/AIlO8D8wBC5NjkEbPKOfyS4N0cOTc7+wcVMeVpixrhUxuDxdgGU5h1XcLrBNM0fgOirYH+iljcOpwv4FFnFmuykXyOAN+PAqoYpjkMby008biL73tY73N0SsH2lbIbeQLAAbAS5s3VqAhSXwHEj6nBpYo3h3Ka4Z2kcHsubHou3Mq+XLW6qIilM2XNdod5MAl1jw3anuVFqxFDcubCzk3cx4GdtzbcdQUd8fnpUU3sHs7II/Jk75Jmt7m/z+Kgaw/aP++/8AUVasF2gp3M+rh0WcvaI7NBcQHA6H1Tvv2Ks7T4yySd9mMBzOBygt1a4jcABfT3p45Pk/NhIZEpBcR8lYNkDTzPEcoZrbVzQRodb33KxbTbNUPkzJA+OMt5TrSktcANQAdxVvMk6aZPjKxTEOdHK31gA8WsBI3QjsIsVqez/ogsowysiEgZFnLSQ4h5adwtw3LVtnvRBdWHRjmZF7aHeqA7HpozYO3blfdteKy2rPKKMmwx6JkbV1G4EeH80sbVVPEt/Kq8CiNWdGtIslLtFVSPyMyA2uNDr7+pSTJMQO50f5Ln4hVbCcQjgqonzODGZX5nE6btPipir+kamZcQMdKeDnchnv1PgjjeiJeE1DNVN9LJbsptPiuVlZI0ZvrbQ3j9hGCPFUPFfpIqpARGWxj+EEe86qnVuJSTG8j3OPWTZNYX9FyNMrts44rj6zJKeHk4YreNlXar6Qam/2TnAfx5Pg1oVKMiVDE+Q2Y0u7N3eeC1WKKE5f2TGI7UVc+kk77ey05R4BMKCuMUgeBm51wdTqLEp/Q7PPeRmuepnzd+y0TY3ZoxhxaxrXaWdlu4DqcUSaivAUrZmuB4LLXT+SgF+JNjZrf4iBp3qzn6LKzNYSQhvEkvuPw5fmtUpcBJ0eXZeIa4tv22IunD9lqZ1s0d7brk/usnkk9DMDxXAq2me50kbmiM2Dxq217Ag9B08VzDcOfU3c90jy3g1rn+LiQ1virv8ASxU09OG0MLCJDlllcDoGG+Vh6SbX8FU6OOnZADPUOcbXELHHKOogbytoNtekvwhJmBjy2248dT7lNyTUzobXja+3NZSyF5PQZHOt4BV+eozE5eS3g0X0CnNl8VmhDhFD5a+vN5p7bKmilNkjgFc8tyQSxROGnk3Q8p3Xm4qSfiWIs0EkZ7I3/wDJV581TW1bRHCGynQhmlgDq5xvpbpWpS0lhr37t6wmkmDZT27R4mOLT/lO/wCSK7FaySzpgLixBDbAWN7W8FYJKcJvJEP+3U+CK/Wmonp2xNjYwnnnidbgg35PWENlNiOSJmeMtgJMILhycxBPq9SsHk+pOYY+r4KUkvg27+lZxKhxGplMsnknPdbMS5uthb2epIgpK2lLZXMi0NhZzT8QrvDEeCb7TQEU2boe333T+VQJejM/SLiGUNDWCwsOVwHYFWMRnmqJHTTyBznkF4DbDk6Aa9iU5yE546R4pKCWkacUGw4NbPG4AXD2m9hfeEGviaZZNP7R/wCorsDxnbr6w+K5Wv8AtZP/ALH/AKin9GNvItG647HEfNIkgad9z2ud+6ISkOcqQn7sksBia14ygDULZNnvRBY3gjuWO1bHs8fsQtoGGQh9uJLXWT1lScx0Wq7d7isjrOcUTQoNihUnoSZa19wyMDOQSLnQAC5JQgojFNJLtLg63cpjFNlyk0gNTWukddxv/wB4BN3SpAZfjr0W+acQUzfXJ7rLXxGXIb5r9af0eDTy81hA6Xae5WDB6SmFiJMh6x+4V5wh8YtZ0b1nLKkUotlKwvYomxfdx6wQ3w4qcfhtLStJmkaS0X8lHZz+wMHzTjaXa5ovFELNHJcWmxe7iLjc0dW9Up+JROuPJAX9nRK2xqJPN23hj0hpu+RwB8Gj5qdwTbWeRpLWRN4aAn4lUBjWu3B57bH3qQopDFq1jx02PyshxteD8X00iHaSqJ1LbdTGrku01UDo4D8Lf2VQi2gcN7ZO9jT8ghVG0hPqHvjI+az65FJxEbYYbLXy/WMwMmQMcCAMwbfLa2462VHlYYSWvjGb+M3t3AqwYjjb5BlBLOnK13xKgH07d9z4LaFrZM1/qLpqSWbm5R+JjR4KTptnX/2kgA4hpJ/koqKnZfVzh2NP7KZonxM3yzd0dx705X8JS/SxYDWMw+5hgjc8izpH5i8joBvoOxTA23cefTt/DIR8QqmMUg/xj2saE3mxVnq5h2/+gs+D+leF+pdpIZTlLXRn+O2X8w3d6czOuLixHAjULNo8SjBBdndbcLgD4o1NjT2OvGLNO8C5H4ulS0yuP4XaSYjo8Eemnvx+Co1djrwdATfUENFveU3gxufgHfmaPgEcWS6RqtMQfWKoW2WKSfWZIcxMTC0BmYgXsCSelNIMUqDw8ZX/AAChMQqHGR+fnX14696FEqLQ4dUMkIFnN4bwf2TuijiDjmF+s6quuOt7pxC7jftsf3TlDzw0jO36WOCNrCH5mGzg4cnLaxUj5vjmcSxoL3kudd455cXEgDgbqCpmXGpB7Hj4XU1hYs4FvcARf4rkk5JnVGMWOWbIyng0f5lvgm0mB+TJDnbt4vm8FZ4Zz0OPaW/um9VILuvZvaVnkyyWjSGOL2ivYeMk5YNbEWv0LYdnHfYhY/C4GpJGouLeAWv7N+hC9LF/imeVm/yaIfbrislrByitb25GhWT1g5RTkTAapnVw3N0+yrhjupXhbK++m6kkREKdNMhmlV8jPiMKaYtUkyrs0kaG2ljbXuTaSkQjGQLJOmC8BSyEodkiW7TYhKp3gnVUkatpLwkaGildq1S8eHTjipLAayERi5APFTbKiMjQhVRk5FVNNKOHvTSoqHs3tHirVXztDSVRMXrC5xSoEzsmLfwhN3Yhfgo5ziuXRRaokBVFxUtR4O+Xc4KtscpzB8QLHBIqvwnINjnHe/3J2/YfTRynMMxMFoun8mKNA3p0RbM3xLZ90O9MY2FqumP4nE5h11VHlrd6iSN4SX0fOkBIHSNe1HjaFE0F3OzHcL+KkwVOjKdN+DyNwCruKuvM89J+QUyHKJrY7uJTiSMQiR6LoiRWwKnQJsXTvA4kePyU1hdZZ2rve4/JQ8dMnlJHlcsJRTOmGRotUWJN438HJpVV8dzoST/CB796bsems+8rGeNM3hmaHmFOzTX3XI8FsuznoQsYwYfaDtC2jZz0IXZj0efldsFtbh5feyzqp2deXblulZTtdvCjHYfH7KtxM1KjGhs4/oShs47oWxDDo/ZXRh8fspcR8zHhs27oXjs07oWxeb4/ZXvN8fspcA5GNO2Zd0JtPso4g6LbvN8fspPm6P2U+IuR8+SbISdBQv6ISdBX0I7C4vZSPNcXsqyTARstKNwKI3AKgdK3vzXF7IXvNUXshA7MHODVBFjdN3bMSHeCt/OFReyFzzVF7KBWfP39FX+yV7+ij/ZK+gPNUXsrvmqL2UD5MwFuyj+hOIdlJeoLdvNUXsrowuL2UUHJmGuwWoboCe5DdgdSelbv5qi9ld81xeyEUHJnz+/ZiY77pI2QkO8FfQRwuL2QuDC4vZQFmG0OysjeBT8bNv6FszcMi9lK83R+ypcbHyMY/o4/oQJdl3k7itu83R+yuebY/ZS4j5GHDZV/QiN2Wd0Fbb5tj9ld82x+yjiPmYxFsw7oXTs08Hctobh0fsrhw6P2VPAfYY8zZ5/QUmTZ1/QtjGHR+yvHDo/ZQ8aH2syTC9n3h4NuK1LA6MtisnkWHxg6BS1PCANAtIxozlKz/9k="/>
          <p:cNvSpPr>
            <a:spLocks noChangeAspect="1" noChangeArrowheads="1"/>
          </p:cNvSpPr>
          <p:nvPr/>
        </p:nvSpPr>
        <p:spPr bwMode="auto">
          <a:xfrm>
            <a:off x="307975" y="-990600"/>
            <a:ext cx="340995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uk-UA" altLang="ru-RU"/>
          </a:p>
        </p:txBody>
      </p:sp>
      <p:sp>
        <p:nvSpPr>
          <p:cNvPr id="4101" name="Прямоугольник 2"/>
          <p:cNvSpPr>
            <a:spLocks noChangeArrowheads="1"/>
          </p:cNvSpPr>
          <p:nvPr/>
        </p:nvSpPr>
        <p:spPr bwMode="auto">
          <a:xfrm>
            <a:off x="5649913" y="1369338"/>
            <a:ext cx="34147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uk-UA" altLang="ru-RU" b="1" dirty="0"/>
              <a:t>Директива  ЄС про морську стратегію</a:t>
            </a:r>
            <a:r>
              <a:rPr lang="ru-RU" altLang="ru-RU" b="1" dirty="0"/>
              <a:t> 2008/56/ЄС (</a:t>
            </a:r>
            <a:r>
              <a:rPr lang="uk-UA" altLang="ru-RU" b="1" dirty="0"/>
              <a:t>MSFD</a:t>
            </a:r>
            <a:r>
              <a:rPr lang="ru-RU" altLang="ru-RU" b="1" dirty="0"/>
              <a:t>)</a:t>
            </a:r>
            <a:endParaRPr lang="ru-RU" altLang="ru-RU" dirty="0"/>
          </a:p>
        </p:txBody>
      </p:sp>
      <p:sp>
        <p:nvSpPr>
          <p:cNvPr id="4102" name="TextBox 4"/>
          <p:cNvSpPr txBox="1">
            <a:spLocks noChangeArrowheads="1"/>
          </p:cNvSpPr>
          <p:nvPr/>
        </p:nvSpPr>
        <p:spPr bwMode="auto">
          <a:xfrm>
            <a:off x="3635375" y="1404938"/>
            <a:ext cx="12969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uk-UA" altLang="ru-RU" sz="1000"/>
              <a:t>Перегляд  п'яти елементів Стратегії </a:t>
            </a:r>
          </a:p>
          <a:p>
            <a:pPr algn="ctr" eaLnBrk="1" hangingPunct="1"/>
            <a:r>
              <a:rPr lang="uk-UA" altLang="ru-RU" sz="1000">
                <a:solidFill>
                  <a:schemeClr val="tx2"/>
                </a:solidFill>
              </a:rPr>
              <a:t>Кожні 6 років</a:t>
            </a:r>
            <a:endParaRPr lang="ru-RU" altLang="ru-RU" sz="1000">
              <a:solidFill>
                <a:schemeClr val="tx2"/>
              </a:solidFill>
            </a:endParaRPr>
          </a:p>
        </p:txBody>
      </p:sp>
      <p:sp>
        <p:nvSpPr>
          <p:cNvPr id="4103" name="TextBox 13"/>
          <p:cNvSpPr txBox="1">
            <a:spLocks noChangeArrowheads="1"/>
          </p:cNvSpPr>
          <p:nvPr/>
        </p:nvSpPr>
        <p:spPr bwMode="auto">
          <a:xfrm>
            <a:off x="2012950" y="1758950"/>
            <a:ext cx="904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uk-UA" altLang="ru-RU" sz="1000">
                <a:solidFill>
                  <a:schemeClr val="bg1"/>
                </a:solidFill>
              </a:rPr>
              <a:t>Базова оцінка</a:t>
            </a:r>
            <a:endParaRPr lang="ru-RU" altLang="ru-RU" sz="1000">
              <a:solidFill>
                <a:schemeClr val="bg1"/>
              </a:solidFill>
            </a:endParaRPr>
          </a:p>
        </p:txBody>
      </p:sp>
      <p:sp>
        <p:nvSpPr>
          <p:cNvPr id="4104" name="TextBox 14"/>
          <p:cNvSpPr txBox="1">
            <a:spLocks noChangeArrowheads="1"/>
          </p:cNvSpPr>
          <p:nvPr/>
        </p:nvSpPr>
        <p:spPr bwMode="auto">
          <a:xfrm>
            <a:off x="3132138" y="2420938"/>
            <a:ext cx="14398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uk-UA" altLang="ru-RU" sz="1000" dirty="0">
                <a:solidFill>
                  <a:schemeClr val="bg1"/>
                </a:solidFill>
              </a:rPr>
              <a:t>Визначення </a:t>
            </a:r>
            <a:r>
              <a:rPr lang="uk-UA" altLang="ru-RU" sz="1000" dirty="0" smtClean="0">
                <a:solidFill>
                  <a:schemeClr val="bg1"/>
                </a:solidFill>
              </a:rPr>
              <a:t>доброго </a:t>
            </a:r>
            <a:r>
              <a:rPr lang="uk-UA" altLang="ru-RU" sz="1000" dirty="0">
                <a:solidFill>
                  <a:schemeClr val="bg1"/>
                </a:solidFill>
              </a:rPr>
              <a:t>екологічного стану</a:t>
            </a:r>
            <a:endParaRPr lang="ru-RU" altLang="ru-RU" sz="1000" dirty="0">
              <a:solidFill>
                <a:schemeClr val="bg1"/>
              </a:solidFill>
            </a:endParaRPr>
          </a:p>
        </p:txBody>
      </p:sp>
      <p:sp>
        <p:nvSpPr>
          <p:cNvPr id="4105" name="TextBox 15"/>
          <p:cNvSpPr txBox="1">
            <a:spLocks noChangeArrowheads="1"/>
          </p:cNvSpPr>
          <p:nvPr/>
        </p:nvSpPr>
        <p:spPr bwMode="auto">
          <a:xfrm>
            <a:off x="468313" y="2398713"/>
            <a:ext cx="976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uk-UA" altLang="ru-RU" sz="1000">
                <a:solidFill>
                  <a:schemeClr val="bg1"/>
                </a:solidFill>
              </a:rPr>
              <a:t>Програма заходів</a:t>
            </a:r>
            <a:endParaRPr lang="ru-RU" altLang="ru-RU" sz="1000">
              <a:solidFill>
                <a:schemeClr val="bg1"/>
              </a:solidFill>
            </a:endParaRPr>
          </a:p>
        </p:txBody>
      </p:sp>
      <p:sp>
        <p:nvSpPr>
          <p:cNvPr id="4106" name="TextBox 16"/>
          <p:cNvSpPr txBox="1">
            <a:spLocks noChangeArrowheads="1"/>
          </p:cNvSpPr>
          <p:nvPr/>
        </p:nvSpPr>
        <p:spPr bwMode="auto">
          <a:xfrm>
            <a:off x="1260475" y="3228975"/>
            <a:ext cx="904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uk-UA" altLang="ru-RU" sz="1000" dirty="0">
                <a:solidFill>
                  <a:schemeClr val="bg1"/>
                </a:solidFill>
              </a:rPr>
              <a:t>Програма моніторингу</a:t>
            </a:r>
            <a:endParaRPr lang="ru-RU" altLang="ru-RU" sz="1000" dirty="0">
              <a:solidFill>
                <a:schemeClr val="bg1"/>
              </a:solidFill>
            </a:endParaRPr>
          </a:p>
        </p:txBody>
      </p:sp>
      <p:sp>
        <p:nvSpPr>
          <p:cNvPr id="4107" name="TextBox 17"/>
          <p:cNvSpPr txBox="1">
            <a:spLocks noChangeArrowheads="1"/>
          </p:cNvSpPr>
          <p:nvPr/>
        </p:nvSpPr>
        <p:spPr bwMode="auto">
          <a:xfrm>
            <a:off x="2917825" y="3221038"/>
            <a:ext cx="904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uk-UA" altLang="ru-RU" sz="1000" dirty="0">
                <a:solidFill>
                  <a:schemeClr val="bg1"/>
                </a:solidFill>
              </a:rPr>
              <a:t>Екологічні цілі</a:t>
            </a:r>
            <a:endParaRPr lang="ru-RU" altLang="ru-RU" sz="1000" dirty="0">
              <a:solidFill>
                <a:schemeClr val="bg1"/>
              </a:solidFill>
            </a:endParaRPr>
          </a:p>
        </p:txBody>
      </p:sp>
      <p:sp>
        <p:nvSpPr>
          <p:cNvPr id="4108" name="TextBox 18"/>
          <p:cNvSpPr txBox="1">
            <a:spLocks noChangeArrowheads="1"/>
          </p:cNvSpPr>
          <p:nvPr/>
        </p:nvSpPr>
        <p:spPr bwMode="auto">
          <a:xfrm>
            <a:off x="2012950" y="4149725"/>
            <a:ext cx="904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uk-UA" altLang="ru-RU" sz="1000" b="1" dirty="0">
                <a:solidFill>
                  <a:srgbClr val="FFFF00"/>
                </a:solidFill>
              </a:rPr>
              <a:t>Досягнення </a:t>
            </a:r>
            <a:r>
              <a:rPr lang="uk-UA" altLang="ru-RU" sz="1000" b="1" dirty="0" smtClean="0">
                <a:solidFill>
                  <a:srgbClr val="FFFF00"/>
                </a:solidFill>
              </a:rPr>
              <a:t>ДЕС</a:t>
            </a:r>
            <a:endParaRPr lang="ru-RU" altLang="ru-RU" sz="1000" b="1" dirty="0">
              <a:solidFill>
                <a:srgbClr val="FFFF00"/>
              </a:solidFill>
            </a:endParaRPr>
          </a:p>
        </p:txBody>
      </p:sp>
      <p:sp>
        <p:nvSpPr>
          <p:cNvPr id="4109" name="Прямоугольник 6"/>
          <p:cNvSpPr>
            <a:spLocks noChangeArrowheads="1"/>
          </p:cNvSpPr>
          <p:nvPr/>
        </p:nvSpPr>
        <p:spPr bwMode="auto">
          <a:xfrm>
            <a:off x="4356100" y="3484563"/>
            <a:ext cx="241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uk-UA" altLang="ru-RU" sz="1400">
                <a:solidFill>
                  <a:schemeClr val="bg1"/>
                </a:solidFill>
              </a:rPr>
              <a:t>1. Біологічна різноманітність</a:t>
            </a:r>
            <a:endParaRPr lang="ru-RU" altLang="ru-RU" sz="1400">
              <a:solidFill>
                <a:schemeClr val="bg1"/>
              </a:solidFill>
            </a:endParaRPr>
          </a:p>
        </p:txBody>
      </p:sp>
      <p:sp>
        <p:nvSpPr>
          <p:cNvPr id="4110" name="Прямоугольник 20"/>
          <p:cNvSpPr>
            <a:spLocks noChangeArrowheads="1"/>
          </p:cNvSpPr>
          <p:nvPr/>
        </p:nvSpPr>
        <p:spPr bwMode="auto">
          <a:xfrm>
            <a:off x="4356100" y="4005263"/>
            <a:ext cx="14859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uk-UA" altLang="ru-RU" sz="1400">
                <a:solidFill>
                  <a:schemeClr val="bg1"/>
                </a:solidFill>
              </a:rPr>
              <a:t>2. Види-вселенці</a:t>
            </a:r>
            <a:endParaRPr lang="ru-RU" altLang="ru-RU" sz="1400">
              <a:solidFill>
                <a:schemeClr val="bg1"/>
              </a:solidFill>
            </a:endParaRPr>
          </a:p>
        </p:txBody>
      </p:sp>
      <p:sp>
        <p:nvSpPr>
          <p:cNvPr id="4111" name="Прямоугольник 21"/>
          <p:cNvSpPr>
            <a:spLocks noChangeArrowheads="1"/>
          </p:cNvSpPr>
          <p:nvPr/>
        </p:nvSpPr>
        <p:spPr bwMode="auto">
          <a:xfrm>
            <a:off x="4356100" y="4467225"/>
            <a:ext cx="1687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uk-UA" altLang="ru-RU" sz="1400"/>
              <a:t>3. Промислові види</a:t>
            </a:r>
            <a:endParaRPr lang="ru-RU" altLang="ru-RU" sz="1400"/>
          </a:p>
        </p:txBody>
      </p:sp>
      <p:sp>
        <p:nvSpPr>
          <p:cNvPr id="4112" name="Прямоугольник 22"/>
          <p:cNvSpPr>
            <a:spLocks noChangeArrowheads="1"/>
          </p:cNvSpPr>
          <p:nvPr/>
        </p:nvSpPr>
        <p:spPr bwMode="auto">
          <a:xfrm>
            <a:off x="4356100" y="4941888"/>
            <a:ext cx="17303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uk-UA" altLang="ru-RU" sz="1400"/>
              <a:t>4. Харчові  ланцюги</a:t>
            </a:r>
            <a:endParaRPr lang="ru-RU" altLang="ru-RU" sz="1400"/>
          </a:p>
        </p:txBody>
      </p:sp>
      <p:sp>
        <p:nvSpPr>
          <p:cNvPr id="4113" name="Прямоугольник 23"/>
          <p:cNvSpPr>
            <a:spLocks noChangeArrowheads="1"/>
          </p:cNvSpPr>
          <p:nvPr/>
        </p:nvSpPr>
        <p:spPr bwMode="auto">
          <a:xfrm>
            <a:off x="4356100" y="5397500"/>
            <a:ext cx="13731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uk-UA" altLang="ru-RU" sz="1400"/>
              <a:t>5. Евтрофікація</a:t>
            </a:r>
            <a:endParaRPr lang="ru-RU" altLang="ru-RU" sz="1400"/>
          </a:p>
        </p:txBody>
      </p:sp>
      <p:sp>
        <p:nvSpPr>
          <p:cNvPr id="4114" name="Прямоугольник 24"/>
          <p:cNvSpPr>
            <a:spLocks noChangeArrowheads="1"/>
          </p:cNvSpPr>
          <p:nvPr/>
        </p:nvSpPr>
        <p:spPr bwMode="auto">
          <a:xfrm>
            <a:off x="4356100" y="5876925"/>
            <a:ext cx="1622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uk-UA" altLang="ru-RU" sz="1400"/>
              <a:t>6. Донні біоценози</a:t>
            </a:r>
            <a:endParaRPr lang="ru-RU" altLang="ru-RU" sz="1400"/>
          </a:p>
        </p:txBody>
      </p:sp>
      <p:sp>
        <p:nvSpPr>
          <p:cNvPr id="4115" name="Прямоугольник 25"/>
          <p:cNvSpPr>
            <a:spLocks noChangeArrowheads="1"/>
          </p:cNvSpPr>
          <p:nvPr/>
        </p:nvSpPr>
        <p:spPr bwMode="auto">
          <a:xfrm>
            <a:off x="6634163" y="3529013"/>
            <a:ext cx="2259012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31775" indent="-2317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ts val="1200"/>
              </a:lnSpc>
            </a:pPr>
            <a:r>
              <a:rPr lang="uk-UA" altLang="ru-RU" sz="1400"/>
              <a:t>7. Гідрофізичні характеристики</a:t>
            </a:r>
            <a:endParaRPr lang="ru-RU" altLang="ru-RU" sz="1400"/>
          </a:p>
        </p:txBody>
      </p:sp>
      <p:sp>
        <p:nvSpPr>
          <p:cNvPr id="4116" name="Прямоугольник 26"/>
          <p:cNvSpPr>
            <a:spLocks noChangeArrowheads="1"/>
          </p:cNvSpPr>
          <p:nvPr/>
        </p:nvSpPr>
        <p:spPr bwMode="auto">
          <a:xfrm>
            <a:off x="6659563" y="4005263"/>
            <a:ext cx="13350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uk-UA" altLang="ru-RU" sz="1400"/>
              <a:t>8. Забруднення</a:t>
            </a:r>
            <a:endParaRPr lang="ru-RU" altLang="ru-RU" sz="1400"/>
          </a:p>
        </p:txBody>
      </p:sp>
      <p:sp>
        <p:nvSpPr>
          <p:cNvPr id="4117" name="Прямоугольник 27"/>
          <p:cNvSpPr>
            <a:spLocks noChangeArrowheads="1"/>
          </p:cNvSpPr>
          <p:nvPr/>
        </p:nvSpPr>
        <p:spPr bwMode="auto">
          <a:xfrm>
            <a:off x="6670675" y="4425950"/>
            <a:ext cx="2222500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ts val="1200"/>
              </a:lnSpc>
            </a:pPr>
            <a:r>
              <a:rPr lang="uk-UA" altLang="ru-RU" sz="1400">
                <a:solidFill>
                  <a:schemeClr val="bg1"/>
                </a:solidFill>
              </a:rPr>
              <a:t>9. Забруднення в рибі та морепродуктах</a:t>
            </a:r>
            <a:endParaRPr lang="ru-RU" altLang="ru-RU" sz="1400">
              <a:solidFill>
                <a:schemeClr val="bg1"/>
              </a:solidFill>
            </a:endParaRPr>
          </a:p>
        </p:txBody>
      </p:sp>
      <p:sp>
        <p:nvSpPr>
          <p:cNvPr id="4118" name="Прямоугольник 28"/>
          <p:cNvSpPr>
            <a:spLocks noChangeArrowheads="1"/>
          </p:cNvSpPr>
          <p:nvPr/>
        </p:nvSpPr>
        <p:spPr bwMode="auto">
          <a:xfrm>
            <a:off x="6659563" y="4979988"/>
            <a:ext cx="2222500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ts val="1200"/>
              </a:lnSpc>
            </a:pPr>
            <a:r>
              <a:rPr lang="uk-UA" altLang="ru-RU" sz="1400">
                <a:solidFill>
                  <a:schemeClr val="bg1"/>
                </a:solidFill>
              </a:rPr>
              <a:t>10. Морське сміття</a:t>
            </a:r>
            <a:endParaRPr lang="ru-RU" altLang="ru-RU" sz="1400">
              <a:solidFill>
                <a:schemeClr val="bg1"/>
              </a:solidFill>
            </a:endParaRPr>
          </a:p>
        </p:txBody>
      </p:sp>
      <p:sp>
        <p:nvSpPr>
          <p:cNvPr id="4119" name="Прямоугольник 29"/>
          <p:cNvSpPr>
            <a:spLocks noChangeArrowheads="1"/>
          </p:cNvSpPr>
          <p:nvPr/>
        </p:nvSpPr>
        <p:spPr bwMode="auto">
          <a:xfrm>
            <a:off x="6724650" y="5351463"/>
            <a:ext cx="2317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ts val="1200"/>
              </a:lnSpc>
            </a:pPr>
            <a:r>
              <a:rPr lang="uk-UA" altLang="ru-RU" sz="1400">
                <a:solidFill>
                  <a:schemeClr val="bg1"/>
                </a:solidFill>
              </a:rPr>
              <a:t>11. Енергетичне забруднення</a:t>
            </a:r>
            <a:endParaRPr lang="ru-RU" altLang="ru-RU" sz="1400">
              <a:solidFill>
                <a:schemeClr val="bg1"/>
              </a:solidFill>
            </a:endParaRPr>
          </a:p>
        </p:txBody>
      </p:sp>
      <p:sp>
        <p:nvSpPr>
          <p:cNvPr id="4120" name="Прямоугольник 8"/>
          <p:cNvSpPr>
            <a:spLocks noChangeArrowheads="1"/>
          </p:cNvSpPr>
          <p:nvPr/>
        </p:nvSpPr>
        <p:spPr bwMode="auto">
          <a:xfrm>
            <a:off x="4384675" y="6165850"/>
            <a:ext cx="4572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uk-UA" altLang="ru-RU" sz="1600" b="1" dirty="0"/>
              <a:t>Дескриптори якості для визначення </a:t>
            </a:r>
            <a:r>
              <a:rPr lang="uk-UA" altLang="ru-RU" sz="1600" b="1" dirty="0" smtClean="0"/>
              <a:t>доброго </a:t>
            </a:r>
            <a:r>
              <a:rPr lang="uk-UA" altLang="ru-RU" sz="1600" b="1" dirty="0"/>
              <a:t>екологічного стану</a:t>
            </a:r>
            <a:endParaRPr lang="ru-RU" altLang="ru-RU" sz="1600" dirty="0"/>
          </a:p>
        </p:txBody>
      </p:sp>
      <p:grpSp>
        <p:nvGrpSpPr>
          <p:cNvPr id="32" name="Группа 31"/>
          <p:cNvGrpSpPr/>
          <p:nvPr/>
        </p:nvGrpSpPr>
        <p:grpSpPr>
          <a:xfrm>
            <a:off x="179512" y="322808"/>
            <a:ext cx="8885113" cy="929753"/>
            <a:chOff x="547687" y="264810"/>
            <a:chExt cx="8885113" cy="929753"/>
          </a:xfrm>
        </p:grpSpPr>
        <p:pic>
          <p:nvPicPr>
            <p:cNvPr id="33" name="Picture 7" descr="http://www.sea.gov.ua/.images/logo.en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15670" y="846054"/>
              <a:ext cx="917130" cy="348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Рисунок 33" descr="Результат пошуку зображень за запитом &quot;EU funded&quot;">
              <a:hlinkClick r:id="rId4"/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687" y="310356"/>
              <a:ext cx="866775" cy="6546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" name="Picture 4" descr="emblas_logo_all-2"/>
            <p:cNvPicPr/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842568" y="323961"/>
              <a:ext cx="1381125" cy="5886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" name="Picture 2"/>
            <p:cNvPicPr/>
            <p:nvPr/>
          </p:nvPicPr>
          <p:blipFill rotWithShape="1">
            <a:blip r:embed="rId7" cstate="print"/>
            <a:srcRect l="6553" t="4606"/>
            <a:stretch/>
          </p:blipFill>
          <p:spPr bwMode="auto">
            <a:xfrm>
              <a:off x="7768100" y="264810"/>
              <a:ext cx="447040" cy="75755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0327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3"/>
          <p:cNvSpPr>
            <a:spLocks noChangeArrowheads="1"/>
          </p:cNvSpPr>
          <p:nvPr/>
        </p:nvSpPr>
        <p:spPr bwMode="auto">
          <a:xfrm>
            <a:off x="981074" y="1362075"/>
            <a:ext cx="7705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uk-UA" altLang="ru-RU" b="1" dirty="0"/>
              <a:t>Поетапне досягнення </a:t>
            </a:r>
            <a:r>
              <a:rPr lang="uk-UA" altLang="ru-RU" b="1" dirty="0" smtClean="0"/>
              <a:t>доброго </a:t>
            </a:r>
            <a:r>
              <a:rPr lang="uk-UA" altLang="ru-RU" b="1" dirty="0"/>
              <a:t>екологічного стану</a:t>
            </a:r>
            <a:endParaRPr lang="en-US" altLang="ru-RU" b="1" dirty="0"/>
          </a:p>
        </p:txBody>
      </p:sp>
      <p:sp>
        <p:nvSpPr>
          <p:cNvPr id="10243" name="Прямоугольник 3"/>
          <p:cNvSpPr>
            <a:spLocks noChangeArrowheads="1"/>
          </p:cNvSpPr>
          <p:nvPr/>
        </p:nvSpPr>
        <p:spPr bwMode="auto">
          <a:xfrm>
            <a:off x="6943725" y="6381750"/>
            <a:ext cx="21828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uk-UA" altLang="ru-RU" sz="2000" b="1"/>
              <a:t>Час</a:t>
            </a:r>
            <a:endParaRPr lang="en-US" altLang="ru-RU" sz="2000" b="1"/>
          </a:p>
        </p:txBody>
      </p:sp>
      <p:sp>
        <p:nvSpPr>
          <p:cNvPr id="10245" name="Прямоугольник 3"/>
          <p:cNvSpPr>
            <a:spLocks noChangeArrowheads="1"/>
          </p:cNvSpPr>
          <p:nvPr/>
        </p:nvSpPr>
        <p:spPr bwMode="auto">
          <a:xfrm rot="16200000">
            <a:off x="-819944" y="3297238"/>
            <a:ext cx="2555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uk-UA" altLang="ru-RU" sz="2000" b="1" dirty="0"/>
              <a:t>Екологічний статус</a:t>
            </a:r>
            <a:endParaRPr lang="en-US" altLang="ru-RU" sz="2000" b="1" dirty="0"/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900113" y="6165850"/>
            <a:ext cx="734377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V="1">
            <a:off x="900113" y="1557338"/>
            <a:ext cx="0" cy="46085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900113" y="2492375"/>
            <a:ext cx="73437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49" name="Прямоугольник 3"/>
          <p:cNvSpPr>
            <a:spLocks noChangeArrowheads="1"/>
          </p:cNvSpPr>
          <p:nvPr/>
        </p:nvSpPr>
        <p:spPr bwMode="auto">
          <a:xfrm>
            <a:off x="5508625" y="2060575"/>
            <a:ext cx="30241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uk-UA" altLang="ru-RU" sz="1600" b="1"/>
              <a:t>Нормативні значення</a:t>
            </a:r>
            <a:endParaRPr lang="en-US" altLang="ru-RU" sz="1600" b="1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900113" y="3429000"/>
            <a:ext cx="7343775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0251" name="Прямоугольник 3"/>
          <p:cNvSpPr>
            <a:spLocks noChangeArrowheads="1"/>
          </p:cNvSpPr>
          <p:nvPr/>
        </p:nvSpPr>
        <p:spPr bwMode="auto">
          <a:xfrm>
            <a:off x="5508625" y="2997200"/>
            <a:ext cx="30241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uk-UA" altLang="ru-RU" sz="1600" b="1" dirty="0" smtClean="0"/>
              <a:t>Добрий екологічний </a:t>
            </a:r>
            <a:r>
              <a:rPr lang="uk-UA" altLang="ru-RU" sz="1600" b="1" dirty="0"/>
              <a:t>стан</a:t>
            </a:r>
            <a:endParaRPr lang="en-US" altLang="ru-RU" sz="1600" b="1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900113" y="5229225"/>
            <a:ext cx="73437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0253" name="Прямоугольник 3"/>
          <p:cNvSpPr>
            <a:spLocks noChangeArrowheads="1"/>
          </p:cNvSpPr>
          <p:nvPr/>
        </p:nvSpPr>
        <p:spPr bwMode="auto">
          <a:xfrm>
            <a:off x="5478463" y="4775200"/>
            <a:ext cx="21240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uk-UA" altLang="ru-RU" sz="1600" b="1"/>
              <a:t>Базова оцінка</a:t>
            </a:r>
            <a:endParaRPr lang="en-US" altLang="ru-RU" sz="1600" b="1"/>
          </a:p>
        </p:txBody>
      </p:sp>
      <p:sp>
        <p:nvSpPr>
          <p:cNvPr id="11" name="6-конечная звезда 10"/>
          <p:cNvSpPr>
            <a:spLocks noChangeAspect="1"/>
          </p:cNvSpPr>
          <p:nvPr/>
        </p:nvSpPr>
        <p:spPr>
          <a:xfrm>
            <a:off x="1490663" y="5059363"/>
            <a:ext cx="457200" cy="457200"/>
          </a:xfrm>
          <a:prstGeom prst="star6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6-конечная звезда 22"/>
          <p:cNvSpPr>
            <a:spLocks noChangeAspect="1"/>
          </p:cNvSpPr>
          <p:nvPr/>
        </p:nvSpPr>
        <p:spPr>
          <a:xfrm>
            <a:off x="2555875" y="4689475"/>
            <a:ext cx="457200" cy="457200"/>
          </a:xfrm>
          <a:prstGeom prst="star6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6-конечная звезда 23"/>
          <p:cNvSpPr>
            <a:spLocks noChangeAspect="1"/>
          </p:cNvSpPr>
          <p:nvPr/>
        </p:nvSpPr>
        <p:spPr>
          <a:xfrm>
            <a:off x="3419475" y="4362450"/>
            <a:ext cx="457200" cy="457200"/>
          </a:xfrm>
          <a:prstGeom prst="star6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6-конечная звезда 24"/>
          <p:cNvSpPr>
            <a:spLocks noChangeAspect="1"/>
          </p:cNvSpPr>
          <p:nvPr/>
        </p:nvSpPr>
        <p:spPr>
          <a:xfrm>
            <a:off x="4343400" y="4144963"/>
            <a:ext cx="457200" cy="457200"/>
          </a:xfrm>
          <a:prstGeom prst="star6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6-конечная звезда 25"/>
          <p:cNvSpPr>
            <a:spLocks noChangeAspect="1"/>
          </p:cNvSpPr>
          <p:nvPr/>
        </p:nvSpPr>
        <p:spPr>
          <a:xfrm>
            <a:off x="5284788" y="3827463"/>
            <a:ext cx="457200" cy="4572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6-конечная звезда 26"/>
          <p:cNvSpPr>
            <a:spLocks noChangeAspect="1"/>
          </p:cNvSpPr>
          <p:nvPr/>
        </p:nvSpPr>
        <p:spPr>
          <a:xfrm>
            <a:off x="6156325" y="3614738"/>
            <a:ext cx="457200" cy="457200"/>
          </a:xfrm>
          <a:prstGeom prst="star6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33" name="Группа 32"/>
          <p:cNvGrpSpPr/>
          <p:nvPr/>
        </p:nvGrpSpPr>
        <p:grpSpPr>
          <a:xfrm>
            <a:off x="179512" y="322808"/>
            <a:ext cx="8811866" cy="986650"/>
            <a:chOff x="547687" y="264810"/>
            <a:chExt cx="8811866" cy="986650"/>
          </a:xfrm>
        </p:grpSpPr>
        <p:pic>
          <p:nvPicPr>
            <p:cNvPr id="34" name="Picture 7" descr="http://www.sea.gov.ua/.images/logo.e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2423" y="902951"/>
              <a:ext cx="917130" cy="348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Рисунок 34" descr="Результат пошуку зображень за запитом &quot;EU funded&quot;">
              <a:hlinkClick r:id="rId3"/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687" y="310356"/>
              <a:ext cx="866775" cy="6546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Picture 4" descr="emblas_logo_all-2"/>
            <p:cNvPicPr/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842568" y="323961"/>
              <a:ext cx="1381125" cy="5886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" name="Picture 2"/>
            <p:cNvPicPr/>
            <p:nvPr/>
          </p:nvPicPr>
          <p:blipFill rotWithShape="1">
            <a:blip r:embed="rId6" cstate="print"/>
            <a:srcRect l="6553" t="4606"/>
            <a:stretch/>
          </p:blipFill>
          <p:spPr bwMode="auto">
            <a:xfrm>
              <a:off x="7768100" y="264810"/>
              <a:ext cx="447040" cy="75755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7821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2"/>
          <p:cNvSpPr>
            <a:spLocks noChangeArrowheads="1"/>
          </p:cNvSpPr>
          <p:nvPr/>
        </p:nvSpPr>
        <p:spPr bwMode="auto">
          <a:xfrm>
            <a:off x="0" y="506727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 sz="2400" dirty="0" smtClean="0">
                <a:latin typeface="Arial Black" panose="020B0A04020102020204" pitchFamily="34" charset="0"/>
              </a:rPr>
              <a:t>Програма </a:t>
            </a:r>
            <a:r>
              <a:rPr lang="uk-UA" altLang="ru-RU" sz="2400" dirty="0">
                <a:latin typeface="Arial Black" panose="020B0A04020102020204" pitchFamily="34" charset="0"/>
              </a:rPr>
              <a:t>державного екологічного моніторингу морів України на 2019-2025 рр. відповідно до вимог Директив ЄС 2008/56/ЄС, 2008/105/ЄС</a:t>
            </a:r>
            <a:endParaRPr lang="ru-RU" altLang="ru-RU" sz="2400" dirty="0">
              <a:latin typeface="Arial Black" panose="020B0A04020102020204" pitchFamily="34" charset="0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5456201" y="1911393"/>
            <a:ext cx="3407296" cy="480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4635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indent="0" algn="just" eaLnBrk="1" hangingPunct="1"/>
            <a:r>
              <a:rPr lang="uk-UA" altLang="ru-RU" dirty="0">
                <a:cs typeface="Times New Roman" panose="02020603050405020304" pitchFamily="18" charset="0"/>
              </a:rPr>
              <a:t>1. </a:t>
            </a:r>
            <a:r>
              <a:rPr lang="uk-UA" altLang="ru-RU" dirty="0" err="1">
                <a:cs typeface="Times New Roman" panose="02020603050405020304" pitchFamily="18" charset="0"/>
              </a:rPr>
              <a:t>Біорізноманіття</a:t>
            </a:r>
            <a:r>
              <a:rPr lang="uk-UA" altLang="ru-RU" dirty="0">
                <a:cs typeface="Times New Roman" panose="02020603050405020304" pitchFamily="18" charset="0"/>
              </a:rPr>
              <a:t> - оселища водної товщі </a:t>
            </a:r>
          </a:p>
          <a:p>
            <a:pPr indent="0" algn="just"/>
            <a:r>
              <a:rPr lang="uk-UA" altLang="ru-RU" dirty="0" smtClean="0">
                <a:cs typeface="Times New Roman" panose="02020603050405020304" pitchFamily="18" charset="0"/>
              </a:rPr>
              <a:t>2</a:t>
            </a:r>
            <a:r>
              <a:rPr lang="uk-UA" altLang="ru-RU" dirty="0">
                <a:cs typeface="Times New Roman" panose="02020603050405020304" pitchFamily="18" charset="0"/>
              </a:rPr>
              <a:t>. </a:t>
            </a:r>
            <a:r>
              <a:rPr lang="uk-UA" altLang="ru-RU" dirty="0" err="1">
                <a:cs typeface="Times New Roman" panose="02020603050405020304" pitchFamily="18" charset="0"/>
              </a:rPr>
              <a:t>Біорізноманіття</a:t>
            </a:r>
            <a:r>
              <a:rPr lang="uk-UA" altLang="ru-RU" dirty="0">
                <a:cs typeface="Times New Roman" panose="02020603050405020304" pitchFamily="18" charset="0"/>
              </a:rPr>
              <a:t> – оселища морського </a:t>
            </a:r>
            <a:r>
              <a:rPr lang="uk-UA" altLang="ru-RU" dirty="0" err="1">
                <a:cs typeface="Times New Roman" panose="02020603050405020304" pitchFamily="18" charset="0"/>
              </a:rPr>
              <a:t>дна</a:t>
            </a:r>
            <a:r>
              <a:rPr lang="uk-UA" altLang="ru-RU" dirty="0">
                <a:cs typeface="Times New Roman" panose="02020603050405020304" pitchFamily="18" charset="0"/>
              </a:rPr>
              <a:t> </a:t>
            </a:r>
          </a:p>
          <a:p>
            <a:pPr indent="0" algn="just"/>
            <a:r>
              <a:rPr lang="uk-UA" altLang="ru-RU" dirty="0" smtClean="0">
                <a:cs typeface="Times New Roman" panose="02020603050405020304" pitchFamily="18" charset="0"/>
              </a:rPr>
              <a:t>3</a:t>
            </a:r>
            <a:r>
              <a:rPr lang="uk-UA" altLang="ru-RU" dirty="0">
                <a:cs typeface="Times New Roman" panose="02020603050405020304" pitchFamily="18" charset="0"/>
              </a:rPr>
              <a:t>. </a:t>
            </a:r>
            <a:r>
              <a:rPr lang="uk-UA" altLang="ru-RU" dirty="0" err="1">
                <a:cs typeface="Times New Roman" panose="02020603050405020304" pitchFamily="18" charset="0"/>
              </a:rPr>
              <a:t>Біорізноманіття</a:t>
            </a:r>
            <a:r>
              <a:rPr lang="uk-UA" altLang="ru-RU" dirty="0">
                <a:cs typeface="Times New Roman" panose="02020603050405020304" pitchFamily="18" charset="0"/>
              </a:rPr>
              <a:t> – рухливі види (риби, ссавці, птахи)</a:t>
            </a:r>
          </a:p>
          <a:p>
            <a:pPr indent="0" algn="just"/>
            <a:r>
              <a:rPr lang="uk-UA" altLang="ru-RU" dirty="0" smtClean="0">
                <a:cs typeface="Times New Roman" panose="02020603050405020304" pitchFamily="18" charset="0"/>
              </a:rPr>
              <a:t>4</a:t>
            </a:r>
            <a:r>
              <a:rPr lang="uk-UA" altLang="ru-RU" dirty="0">
                <a:cs typeface="Times New Roman" panose="02020603050405020304" pitchFamily="18" charset="0"/>
              </a:rPr>
              <a:t>. Види-вселенці</a:t>
            </a:r>
          </a:p>
          <a:p>
            <a:pPr indent="0" algn="just"/>
            <a:r>
              <a:rPr lang="uk-UA" altLang="ru-RU" dirty="0" smtClean="0">
                <a:cs typeface="Times New Roman" panose="02020603050405020304" pitchFamily="18" charset="0"/>
              </a:rPr>
              <a:t>5</a:t>
            </a:r>
            <a:r>
              <a:rPr lang="uk-UA" altLang="ru-RU" dirty="0">
                <a:cs typeface="Times New Roman" panose="02020603050405020304" pitchFamily="18" charset="0"/>
              </a:rPr>
              <a:t>. Промислові види риб і молюсків</a:t>
            </a:r>
          </a:p>
          <a:p>
            <a:pPr indent="0" algn="just"/>
            <a:r>
              <a:rPr lang="uk-UA" altLang="ru-RU" dirty="0" smtClean="0">
                <a:cs typeface="Times New Roman" panose="02020603050405020304" pitchFamily="18" charset="0"/>
              </a:rPr>
              <a:t>6</a:t>
            </a:r>
            <a:r>
              <a:rPr lang="uk-UA" altLang="ru-RU" dirty="0">
                <a:cs typeface="Times New Roman" panose="02020603050405020304" pitchFamily="18" charset="0"/>
              </a:rPr>
              <a:t>. Евтрофікація</a:t>
            </a:r>
          </a:p>
          <a:p>
            <a:pPr indent="0" algn="just"/>
            <a:r>
              <a:rPr lang="uk-UA" altLang="ru-RU" dirty="0" smtClean="0">
                <a:cs typeface="Times New Roman" panose="02020603050405020304" pitchFamily="18" charset="0"/>
              </a:rPr>
              <a:t>7</a:t>
            </a:r>
            <a:r>
              <a:rPr lang="uk-UA" altLang="ru-RU" dirty="0">
                <a:cs typeface="Times New Roman" panose="02020603050405020304" pitchFamily="18" charset="0"/>
              </a:rPr>
              <a:t>. Гідрографічні зміни</a:t>
            </a:r>
          </a:p>
          <a:p>
            <a:pPr indent="0" algn="just"/>
            <a:r>
              <a:rPr lang="uk-UA" altLang="ru-RU" dirty="0" smtClean="0">
                <a:cs typeface="Times New Roman" panose="02020603050405020304" pitchFamily="18" charset="0"/>
              </a:rPr>
              <a:t>8</a:t>
            </a:r>
            <a:r>
              <a:rPr lang="uk-UA" altLang="ru-RU" dirty="0">
                <a:cs typeface="Times New Roman" panose="02020603050405020304" pitchFamily="18" charset="0"/>
              </a:rPr>
              <a:t>. Забруднюючі речовини</a:t>
            </a:r>
          </a:p>
          <a:p>
            <a:pPr indent="0" algn="just"/>
            <a:r>
              <a:rPr lang="uk-UA" altLang="ru-RU" dirty="0" smtClean="0">
                <a:cs typeface="Times New Roman" panose="02020603050405020304" pitchFamily="18" charset="0"/>
              </a:rPr>
              <a:t>9</a:t>
            </a:r>
            <a:r>
              <a:rPr lang="uk-UA" altLang="ru-RU" dirty="0">
                <a:cs typeface="Times New Roman" panose="02020603050405020304" pitchFamily="18" charset="0"/>
              </a:rPr>
              <a:t>. Забруднюючі речовини в морепродуктах</a:t>
            </a:r>
          </a:p>
          <a:p>
            <a:pPr indent="0" algn="just"/>
            <a:r>
              <a:rPr lang="uk-UA" altLang="ru-RU" dirty="0" smtClean="0">
                <a:cs typeface="Times New Roman" panose="02020603050405020304" pitchFamily="18" charset="0"/>
              </a:rPr>
              <a:t>10</a:t>
            </a:r>
            <a:r>
              <a:rPr lang="uk-UA" altLang="ru-RU" dirty="0">
                <a:cs typeface="Times New Roman" panose="02020603050405020304" pitchFamily="18" charset="0"/>
              </a:rPr>
              <a:t>. Сміття</a:t>
            </a:r>
          </a:p>
          <a:p>
            <a:pPr indent="0" algn="just"/>
            <a:r>
              <a:rPr lang="uk-UA" altLang="ru-RU" dirty="0" smtClean="0">
                <a:cs typeface="Times New Roman" panose="02020603050405020304" pitchFamily="18" charset="0"/>
              </a:rPr>
              <a:t>11</a:t>
            </a:r>
            <a:r>
              <a:rPr lang="uk-UA" altLang="ru-RU" dirty="0">
                <a:cs typeface="Times New Roman" panose="02020603050405020304" pitchFamily="18" charset="0"/>
              </a:rPr>
              <a:t>. Енергія, у тому числі підводний шум</a:t>
            </a:r>
            <a:endParaRPr lang="uk-UA" alt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0" y="36513"/>
            <a:ext cx="14287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Типы вод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03" y="2155597"/>
            <a:ext cx="5257898" cy="3658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549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2"/>
          <p:cNvSpPr>
            <a:spLocks noChangeArrowheads="1"/>
          </p:cNvSpPr>
          <p:nvPr/>
        </p:nvSpPr>
        <p:spPr bwMode="auto">
          <a:xfrm>
            <a:off x="0" y="622429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b="1" dirty="0" smtClean="0"/>
              <a:t>Карто-схема розташування комплексних станцій спостережень </a:t>
            </a:r>
          </a:p>
          <a:p>
            <a:pPr algn="ctr" eaLnBrk="1" hangingPunct="1"/>
            <a:r>
              <a:rPr lang="uk-UA" b="1" dirty="0" smtClean="0"/>
              <a:t>за станом екосистем Чорного та Азовського морів</a:t>
            </a:r>
            <a:endParaRPr lang="uk-UA" altLang="ru-RU" sz="2400" b="1" dirty="0">
              <a:latin typeface="Arial Black" panose="020B0A040201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0" y="36513"/>
            <a:ext cx="14287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01" y="1268760"/>
            <a:ext cx="8172400" cy="569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62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C5D1F6D-8F6F-4002-94D4-42FDD1691E04}" type="slidenum">
              <a:rPr lang="ru-RU" altLang="ru-RU" sz="1200" smtClean="0">
                <a:solidFill>
                  <a:srgbClr val="898989"/>
                </a:solidFill>
              </a:rPr>
              <a:pPr/>
              <a:t>7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pic>
        <p:nvPicPr>
          <p:cNvPr id="11267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013"/>
            <a:ext cx="9144000" cy="646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552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547687" y="264810"/>
            <a:ext cx="7667453" cy="874485"/>
            <a:chOff x="547687" y="264810"/>
            <a:chExt cx="7667453" cy="874485"/>
          </a:xfrm>
        </p:grpSpPr>
        <p:pic>
          <p:nvPicPr>
            <p:cNvPr id="11" name="Picture 7" descr="http://www.sea.gov.ua/.images/logo.e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8185" y="790786"/>
              <a:ext cx="917130" cy="348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Рисунок 22" descr="Результат пошуку зображень за запитом &quot;EU funded&quot;">
              <a:hlinkClick r:id="rId3"/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687" y="310356"/>
              <a:ext cx="866775" cy="6546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" name="Picture 4" descr="emblas_logo_all-2"/>
            <p:cNvPicPr/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969605" y="376396"/>
              <a:ext cx="1381125" cy="5886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Рисунок 25"/>
            <p:cNvPicPr/>
            <p:nvPr/>
          </p:nvPicPr>
          <p:blipFill rotWithShape="1">
            <a:blip r:embed="rId6" cstate="print"/>
            <a:srcRect l="37045" t="48989" r="12708" b="27249"/>
            <a:stretch/>
          </p:blipFill>
          <p:spPr bwMode="auto">
            <a:xfrm>
              <a:off x="4651310" y="305305"/>
              <a:ext cx="1962150" cy="52133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7" name="Picture 2"/>
            <p:cNvPicPr/>
            <p:nvPr/>
          </p:nvPicPr>
          <p:blipFill rotWithShape="1">
            <a:blip r:embed="rId7" cstate="print"/>
            <a:srcRect l="6553" t="4606"/>
            <a:stretch/>
          </p:blipFill>
          <p:spPr bwMode="auto">
            <a:xfrm>
              <a:off x="7768100" y="264810"/>
              <a:ext cx="447040" cy="75755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12121"/>
            <a:ext cx="3973193" cy="29175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80" y="4236576"/>
            <a:ext cx="3953333" cy="23213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459" y="4223465"/>
            <a:ext cx="4386683" cy="23344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65460" y="1312121"/>
            <a:ext cx="4386683" cy="292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60" y="1772816"/>
            <a:ext cx="7768100" cy="4531392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179512" y="322808"/>
            <a:ext cx="8714784" cy="996305"/>
            <a:chOff x="547687" y="264810"/>
            <a:chExt cx="8714784" cy="996305"/>
          </a:xfrm>
        </p:grpSpPr>
        <p:pic>
          <p:nvPicPr>
            <p:cNvPr id="10" name="Picture 7" descr="http://www.sea.gov.ua/.images/logo.en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45341" y="912606"/>
              <a:ext cx="917130" cy="348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Рисунок 11" descr="Результат пошуку зображень за запитом &quot;EU funded&quot;">
              <a:hlinkClick r:id="rId4"/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687" y="310356"/>
              <a:ext cx="866775" cy="6546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Picture 4" descr="emblas_logo_all-2"/>
            <p:cNvPicPr/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842568" y="323961"/>
              <a:ext cx="1381125" cy="5886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2"/>
            <p:cNvPicPr/>
            <p:nvPr/>
          </p:nvPicPr>
          <p:blipFill rotWithShape="1">
            <a:blip r:embed="rId7" cstate="print"/>
            <a:srcRect l="6553" t="4606"/>
            <a:stretch/>
          </p:blipFill>
          <p:spPr bwMode="auto">
            <a:xfrm>
              <a:off x="7768100" y="264810"/>
              <a:ext cx="447040" cy="75755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1867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EAP screen" id="{D103B95A-844C-AA49-8BA1-17B22BA95EC0}" vid="{9FC97405-2EF0-4747-AF67-777A4C1A6A2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29B26F72B9F8C9429F91EB115BFB1222" ma:contentTypeVersion="2" ma:contentTypeDescription="Створення нового документа." ma:contentTypeScope="" ma:versionID="6d31bbb0914a5c4691b96254af9b9cec">
  <xsd:schema xmlns:xsd="http://www.w3.org/2001/XMLSchema" xmlns:xs="http://www.w3.org/2001/XMLSchema" xmlns:p="http://schemas.microsoft.com/office/2006/metadata/properties" xmlns:ns1="http://schemas.microsoft.com/sharepoint/v3" xmlns:ns2="19b230e3-2a0d-421b-9a90-8717e5a5fab5" targetNamespace="http://schemas.microsoft.com/office/2006/metadata/properties" ma:root="true" ma:fieldsID="e6d49cc0a3e3e5f1edbc59ad16e44794" ns1:_="" ns2:_="">
    <xsd:import namespace="http://schemas.microsoft.com/sharepoint/v3"/>
    <xsd:import namespace="19b230e3-2a0d-421b-9a90-8717e5a5fab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Дата початку розкладу" ma:description="Планування дати початку – це стовпець сайту, створений за допомогою засобу публікації. Він використовується, щоб указати дату й час, коли ця сторінка вперше відобразиться для відвідувачів сайту." ma:hidden="true" ma:internalName="PublishingStartDate">
      <xsd:simpleType>
        <xsd:restriction base="dms:Unknown"/>
      </xsd:simpleType>
    </xsd:element>
    <xsd:element name="PublishingExpirationDate" ma:index="9" nillable="true" ma:displayName="Дата початку розкладу" ma:description="Планування дати завершення – це стовпець сайту, створений за допомогою засобу публікації. Він використовується, щоб указати дату й час, коли ця сторінка більше не відображатиметься для відвідувачів сайту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b230e3-2a0d-421b-9a90-8717e5a5fab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Спільний доступ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вмісту"/>
        <xsd:element ref="dc:title" minOccurs="0" maxOccurs="1" ma:index="4" ma:displayName="Заголовок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75605E88-6FB0-49E4-8268-A9061149E3D2}"/>
</file>

<file path=customXml/itemProps2.xml><?xml version="1.0" encoding="utf-8"?>
<ds:datastoreItem xmlns:ds="http://schemas.openxmlformats.org/officeDocument/2006/customXml" ds:itemID="{D9899D14-E085-4BAC-8659-F34463CF7815}"/>
</file>

<file path=customXml/itemProps3.xml><?xml version="1.0" encoding="utf-8"?>
<ds:datastoreItem xmlns:ds="http://schemas.openxmlformats.org/officeDocument/2006/customXml" ds:itemID="{F0B702AB-91ED-4B27-949C-E9BA6060F73D}"/>
</file>

<file path=docProps/app.xml><?xml version="1.0" encoding="utf-8"?>
<Properties xmlns="http://schemas.openxmlformats.org/officeDocument/2006/extended-properties" xmlns:vt="http://schemas.openxmlformats.org/officeDocument/2006/docPropsVTypes">
  <Template>EAP screen</Template>
  <TotalTime>869</TotalTime>
  <Words>731</Words>
  <Application>Microsoft Office PowerPoint</Application>
  <PresentationFormat>Экран (4:3)</PresentationFormat>
  <Paragraphs>236</Paragraphs>
  <Slides>29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Office Theme</vt:lpstr>
      <vt:lpstr>CorelDRAW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Потреби забезпечення  морського екологічного моніторингу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Komorin_11_2019 (1)</dc:title>
  <dc:creator>eleni fe</dc:creator>
  <cp:lastModifiedBy>Зборовська Ксенія Борисівна</cp:lastModifiedBy>
  <cp:revision>160</cp:revision>
  <dcterms:created xsi:type="dcterms:W3CDTF">2016-02-01T23:09:45Z</dcterms:created>
  <dcterms:modified xsi:type="dcterms:W3CDTF">2019-12-02T14:15:59Z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0x01010029B26F72B9F8C9429F91EB115BFB1222</vt:lpwstr>
  </property>
</Properties>
</file>