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4" r:id="rId6"/>
    <p:sldMasterId id="2147483686" r:id="rId7"/>
    <p:sldMasterId id="2147483698" r:id="rId8"/>
    <p:sldMasterId id="2147483718" r:id="rId9"/>
  </p:sldMasterIdLst>
  <p:notesMasterIdLst>
    <p:notesMasterId r:id="rId25"/>
  </p:notesMasterIdLst>
  <p:handoutMasterIdLst>
    <p:handoutMasterId r:id="rId26"/>
  </p:handoutMasterIdLst>
  <p:sldIdLst>
    <p:sldId id="265" r:id="rId10"/>
    <p:sldId id="319" r:id="rId11"/>
    <p:sldId id="378" r:id="rId12"/>
    <p:sldId id="379" r:id="rId13"/>
    <p:sldId id="306" r:id="rId14"/>
    <p:sldId id="384" r:id="rId15"/>
    <p:sldId id="385" r:id="rId16"/>
    <p:sldId id="386" r:id="rId17"/>
    <p:sldId id="387" r:id="rId18"/>
    <p:sldId id="267" r:id="rId19"/>
    <p:sldId id="380" r:id="rId20"/>
    <p:sldId id="382" r:id="rId21"/>
    <p:sldId id="383" r:id="rId22"/>
    <p:sldId id="388" r:id="rId23"/>
    <p:sldId id="376" r:id="rId24"/>
  </p:sldIdLst>
  <p:sldSz cx="12188825" cy="6858000"/>
  <p:notesSz cx="6858000" cy="9144000"/>
  <p:custDataLst>
    <p:tags r:id="rId27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9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2E6"/>
    <a:srgbClr val="FFF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559" autoAdjust="0"/>
  </p:normalViewPr>
  <p:slideViewPr>
    <p:cSldViewPr showGuides="1">
      <p:cViewPr>
        <p:scale>
          <a:sx n="120" d="100"/>
          <a:sy n="120" d="100"/>
        </p:scale>
        <p:origin x="-120" y="-72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0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178D0C-A4EB-48F6-AAEA-7005845FB6F4}" type="datetime1">
              <a:rPr lang="ru-RU" smtClean="0"/>
              <a:t>02.12.2019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0DD202-58A1-4ABD-B068-DFFCA0C44E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21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EF9E6-6D41-4056-9D4D-224DEF40FAAB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476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Большая морская волна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6551612" cy="685794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4411" y="0"/>
            <a:ext cx="4572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08813" y="1600200"/>
            <a:ext cx="4572001" cy="37338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8813" y="5562599"/>
            <a:ext cx="4571999" cy="83502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D68011D-4A6C-429E-97A7-E4764BA4A85B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2412" y="609600"/>
            <a:ext cx="1981201" cy="56388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2" y="609600"/>
            <a:ext cx="7391399" cy="56388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7E34895-860A-4D98-8B5E-C352F07CE6A2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64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963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717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70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0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24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58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4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79611" y="6400800"/>
            <a:ext cx="5954834" cy="276228"/>
          </a:xfrm>
        </p:spPr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8228011" y="6400800"/>
            <a:ext cx="1548659" cy="276228"/>
          </a:xfrm>
        </p:spPr>
        <p:txBody>
          <a:bodyPr rtlCol="0"/>
          <a:lstStyle>
            <a:lvl1pPr>
              <a:defRPr/>
            </a:lvl1pPr>
          </a:lstStyle>
          <a:p>
            <a:fld id="{47B8E107-774E-4F94-8841-6CA2B41F0CE8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056811" y="6400800"/>
            <a:ext cx="1066802" cy="276228"/>
          </a:xfrm>
        </p:spPr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48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530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C4C5-733F-4BE3-A4A9-1CD7FB419EC2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EB45-A851-4B4E-AA1D-F8AE03AE8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4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2" y="273629"/>
            <a:ext cx="10964184" cy="114204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609441" y="6245225"/>
            <a:ext cx="2844059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endParaRPr lang="bg-BG" alt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xfrm>
            <a:off x="4164515" y="6245225"/>
            <a:ext cx="385979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endParaRPr lang="bg-BG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xfrm>
            <a:off x="8735325" y="6245225"/>
            <a:ext cx="2844059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F8EF5734-9993-A641-8193-48C32B7F3F54}" type="slidenum">
              <a:rPr lang="bg-BG" altLang="ru-RU"/>
              <a:pPr/>
              <a:t>‹#›</a:t>
            </a:fld>
            <a:endParaRPr lang="bg-BG" altLang="ru-RU"/>
          </a:p>
        </p:txBody>
      </p:sp>
    </p:spTree>
    <p:extLst>
      <p:ext uri="{BB962C8B-B14F-4D97-AF65-F5344CB8AC3E}">
        <p14:creationId xmlns:p14="http://schemas.microsoft.com/office/powerpoint/2010/main" val="2274443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441" y="1600202"/>
            <a:ext cx="5383398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5986" y="1600200"/>
            <a:ext cx="5383398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5986" y="3938590"/>
            <a:ext cx="5383398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F2E80-7EC5-E04D-9F22-BD953E6D50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72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015" y="1371600"/>
            <a:ext cx="1046613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598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015" y="3228536"/>
            <a:ext cx="10470201" cy="1752600"/>
          </a:xfrm>
        </p:spPr>
        <p:txBody>
          <a:bodyPr lIns="0" rIns="18288"/>
          <a:lstStyle>
            <a:lvl1pPr marL="0" marR="45706" indent="0" algn="r">
              <a:buNone/>
              <a:defRPr>
                <a:solidFill>
                  <a:schemeClr val="tx1"/>
                </a:solidFill>
              </a:defRPr>
            </a:lvl1pPr>
            <a:lvl2pPr marL="457063" indent="0" algn="ctr">
              <a:buNone/>
            </a:lvl2pPr>
            <a:lvl3pPr marL="914126" indent="0" algn="ctr">
              <a:buNone/>
            </a:lvl3pPr>
            <a:lvl4pPr marL="1371189" indent="0" algn="ctr">
              <a:buNone/>
            </a:lvl4pPr>
            <a:lvl5pPr marL="1828251" indent="0" algn="ctr">
              <a:buNone/>
            </a:lvl5pPr>
            <a:lvl6pPr marL="2285314" indent="0" algn="ctr">
              <a:buNone/>
            </a:lvl6pPr>
            <a:lvl7pPr marL="2742377" indent="0" algn="ctr">
              <a:buNone/>
            </a:lvl7pPr>
            <a:lvl8pPr marL="3199440" indent="0" algn="ctr">
              <a:buNone/>
            </a:lvl8pPr>
            <a:lvl9pPr marL="3656503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29">
            <a:extLst>
              <a:ext uri="{FF2B5EF4-FFF2-40B4-BE49-F238E27FC236}">
                <a16:creationId xmlns:a16="http://schemas.microsoft.com/office/drawing/2014/main" xmlns="" id="{0D97E1E7-1BD0-4ABA-9BDD-9697E7509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9AD78-FBAB-4493-B1FE-F3F566F528A0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5" name="Нижний колонтитул 18">
            <a:extLst>
              <a:ext uri="{FF2B5EF4-FFF2-40B4-BE49-F238E27FC236}">
                <a16:creationId xmlns:a16="http://schemas.microsoft.com/office/drawing/2014/main" xmlns="" id="{8372C35C-661B-4F20-821F-4B8A5F286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>
            <a:extLst>
              <a:ext uri="{FF2B5EF4-FFF2-40B4-BE49-F238E27FC236}">
                <a16:creationId xmlns:a16="http://schemas.microsoft.com/office/drawing/2014/main" xmlns="" id="{CF1E097C-02AB-4E38-AA16-7E8014200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DFB7CD8A-6A1F-4A28-981E-3B950C51EA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4620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xmlns="" id="{8014B4A5-5A94-4E06-87A8-B4E089ACC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3480E-7D28-457E-AE1B-189BFC4F4F2F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xmlns="" id="{693EA201-F742-4AFD-8A21-B9014D981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xmlns="" id="{0EF64EE0-44FC-4B1E-854A-444D8A581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E9C87-2F75-4362-A50A-E102382735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4655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52" y="1316736"/>
            <a:ext cx="10360501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598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52" y="2704664"/>
            <a:ext cx="10360501" cy="1509712"/>
          </a:xfrm>
        </p:spPr>
        <p:txBody>
          <a:bodyPr lIns="45720" rIns="45720"/>
          <a:lstStyle>
            <a:lvl1pPr marL="0" indent="0">
              <a:buNone/>
              <a:defRPr sz="2199">
                <a:solidFill>
                  <a:schemeClr val="tx1"/>
                </a:solidFill>
              </a:defRPr>
            </a:lvl1pPr>
            <a:lvl2pPr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F322DD-A816-4D06-B214-A4D49C4FC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44282-6E85-4F86-8946-94589A78DA36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F6E48E-C5E4-4D7D-B636-02C7A4E7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678584D-ECEE-4CD9-A8CA-8DCF54E4D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5DF5DE85-03BF-4FFF-9CB3-1BBC1CB7D1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1374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0969943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441" y="1920085"/>
            <a:ext cx="5383398" cy="4434840"/>
          </a:xfrm>
        </p:spPr>
        <p:txBody>
          <a:bodyPr/>
          <a:lstStyle>
            <a:lvl1pPr>
              <a:defRPr sz="25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5986" y="1920085"/>
            <a:ext cx="5383398" cy="4434840"/>
          </a:xfrm>
        </p:spPr>
        <p:txBody>
          <a:bodyPr/>
          <a:lstStyle>
            <a:lvl1pPr>
              <a:defRPr sz="25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>
                <a16:creationId xmlns:a16="http://schemas.microsoft.com/office/drawing/2014/main" xmlns="" id="{D452D49D-D19C-45C9-A7C9-E88C1D047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CBF91-5510-4B6A-854D-E56A964EBAF0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>
                <a16:creationId xmlns:a16="http://schemas.microsoft.com/office/drawing/2014/main" xmlns="" id="{2F2B29B6-54F5-4D54-974E-600431E85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>
                <a16:creationId xmlns:a16="http://schemas.microsoft.com/office/drawing/2014/main" xmlns="" id="{EA7B2239-4824-4C3C-9779-DE2BA5B61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95288-25E7-46B2-8596-83294A39BE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5331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42" y="1855248"/>
            <a:ext cx="5385514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399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99" b="1"/>
            </a:lvl2pPr>
            <a:lvl3pPr>
              <a:buNone/>
              <a:defRPr sz="1799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1755" y="1859759"/>
            <a:ext cx="5387630" cy="654843"/>
          </a:xfrm>
        </p:spPr>
        <p:txBody>
          <a:bodyPr lIns="45720" tIns="0" rIns="45720" bIns="0" anchor="ctr"/>
          <a:lstStyle>
            <a:lvl1pPr marL="0" indent="0">
              <a:buNone/>
              <a:defRPr sz="2399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99" b="1"/>
            </a:lvl2pPr>
            <a:lvl3pPr>
              <a:buNone/>
              <a:defRPr sz="1799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442" y="2514600"/>
            <a:ext cx="5385514" cy="3845720"/>
          </a:xfrm>
        </p:spPr>
        <p:txBody>
          <a:bodyPr tIns="0"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1755" y="2514600"/>
            <a:ext cx="5387630" cy="3845720"/>
          </a:xfrm>
        </p:spPr>
        <p:txBody>
          <a:bodyPr tIns="0"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>
                <a16:creationId xmlns:a16="http://schemas.microsoft.com/office/drawing/2014/main" xmlns="" id="{CCE10755-99D3-4A73-B250-9476C0766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CFEEF-7BD8-4F2A-B610-4A397F7E4F3F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>
                <a16:creationId xmlns:a16="http://schemas.microsoft.com/office/drawing/2014/main" xmlns="" id="{5E4E20F9-E1A1-4C7C-9720-189385692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>
                <a16:creationId xmlns:a16="http://schemas.microsoft.com/office/drawing/2014/main" xmlns="" id="{00482A77-D7EC-4EF5-9184-673F7F3B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CBE1C-616B-4620-9E6F-00B2544297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370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6812" y="1616074"/>
            <a:ext cx="7315198" cy="2727325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36814" y="4495800"/>
            <a:ext cx="7315198" cy="1673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5FAEE79-A807-4C9D-8198-AC50C4813A5E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1071516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999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>
                <a16:creationId xmlns:a16="http://schemas.microsoft.com/office/drawing/2014/main" xmlns="" id="{38802298-B9F1-4D40-843E-7CCC88A0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D82E3-ED93-4E33-BAF8-EC844B3EC83C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>
                <a16:creationId xmlns:a16="http://schemas.microsoft.com/office/drawing/2014/main" xmlns="" id="{B93DAD2A-14B8-4FFF-B776-1399A9A82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>
                <a16:creationId xmlns:a16="http://schemas.microsoft.com/office/drawing/2014/main" xmlns="" id="{91E635B5-B6E0-48AC-86F4-BA33A251F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34F3C-280A-40AB-861B-DE51175354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61711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>
                <a16:creationId xmlns:a16="http://schemas.microsoft.com/office/drawing/2014/main" xmlns="" id="{D1D52321-56F6-4AF3-8F2B-D537051B4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A88DB-67E3-406F-B35B-650B923C8608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>
                <a16:creationId xmlns:a16="http://schemas.microsoft.com/office/drawing/2014/main" xmlns="" id="{28367D00-BF88-49D3-A668-8577F130D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>
                <a16:creationId xmlns:a16="http://schemas.microsoft.com/office/drawing/2014/main" xmlns="" id="{2E2ACCB4-8285-489B-9C3F-066F01888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F9BED-2D53-40AD-AB92-09A6E7321B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77445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2" y="514352"/>
            <a:ext cx="3656648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599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162" y="1676400"/>
            <a:ext cx="3656648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5492" y="1676400"/>
            <a:ext cx="6813892" cy="4572000"/>
          </a:xfrm>
        </p:spPr>
        <p:txBody>
          <a:bodyPr tIns="0"/>
          <a:lstStyle>
            <a:lvl1pPr>
              <a:defRPr sz="2799"/>
            </a:lvl1pPr>
            <a:lvl2pPr>
              <a:defRPr sz="2599"/>
            </a:lvl2pPr>
            <a:lvl3pPr>
              <a:defRPr sz="2399"/>
            </a:lvl3pPr>
            <a:lvl4pPr>
              <a:defRPr sz="1999"/>
            </a:lvl4pPr>
            <a:lvl5pPr>
              <a:defRPr sz="1799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>
                <a16:creationId xmlns:a16="http://schemas.microsoft.com/office/drawing/2014/main" xmlns="" id="{A6121298-D4F6-4D00-A94C-1D7388141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F66B5-E8CC-4C16-8C5E-9645A537E18D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>
                <a16:creationId xmlns:a16="http://schemas.microsoft.com/office/drawing/2014/main" xmlns="" id="{3BE08FC5-7E98-469F-97EB-953A9D6F4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>
                <a16:creationId xmlns:a16="http://schemas.microsoft.com/office/drawing/2014/main" xmlns="" id="{CA5AB303-CDF1-4CB2-BE34-8FC42D5A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46490-B920-44E6-A370-37E53ACA7A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95696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>
                <a16:creationId xmlns:a16="http://schemas.microsoft.com/office/drawing/2014/main" xmlns="" id="{586E5DB1-2EBC-48C8-92A3-516E9644F5C3}"/>
              </a:ext>
            </a:extLst>
          </p:cNvPr>
          <p:cNvSpPr/>
          <p:nvPr/>
        </p:nvSpPr>
        <p:spPr>
          <a:xfrm rot="420000" flipV="1">
            <a:off x="4219534" y="1108075"/>
            <a:ext cx="7008574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/>
          </a:p>
        </p:txBody>
      </p:sp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xmlns="" id="{5EC62F60-E58E-4653-B4E6-CB2621671388}"/>
              </a:ext>
            </a:extLst>
          </p:cNvPr>
          <p:cNvSpPr/>
          <p:nvPr/>
        </p:nvSpPr>
        <p:spPr>
          <a:xfrm rot="420000" flipV="1">
            <a:off x="10669455" y="5359402"/>
            <a:ext cx="207379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/>
          </a:p>
        </p:txBody>
      </p:sp>
      <p:sp>
        <p:nvSpPr>
          <p:cNvPr id="7" name="Полилиния 15">
            <a:extLst>
              <a:ext uri="{FF2B5EF4-FFF2-40B4-BE49-F238E27FC236}">
                <a16:creationId xmlns:a16="http://schemas.microsoft.com/office/drawing/2014/main" xmlns="" id="{1F08656B-7379-45D7-B371-CA56E8720321}"/>
              </a:ext>
            </a:extLst>
          </p:cNvPr>
          <p:cNvSpPr>
            <a:spLocks/>
          </p:cNvSpPr>
          <p:nvPr/>
        </p:nvSpPr>
        <p:spPr bwMode="auto">
          <a:xfrm flipV="1">
            <a:off x="-12697" y="5816600"/>
            <a:ext cx="1221421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>
              <a:latin typeface="+mn-lt"/>
              <a:cs typeface="+mn-cs"/>
            </a:endParaRPr>
          </a:p>
        </p:txBody>
      </p:sp>
      <p:sp>
        <p:nvSpPr>
          <p:cNvPr id="8" name="Полилиния 16">
            <a:extLst>
              <a:ext uri="{FF2B5EF4-FFF2-40B4-BE49-F238E27FC236}">
                <a16:creationId xmlns:a16="http://schemas.microsoft.com/office/drawing/2014/main" xmlns="" id="{7250872E-4477-489D-B058-B5E0C5E17DF2}"/>
              </a:ext>
            </a:extLst>
          </p:cNvPr>
          <p:cNvSpPr>
            <a:spLocks/>
          </p:cNvSpPr>
          <p:nvPr/>
        </p:nvSpPr>
        <p:spPr bwMode="auto">
          <a:xfrm flipV="1">
            <a:off x="5840479" y="6219827"/>
            <a:ext cx="6348346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8" y="1176998"/>
            <a:ext cx="2949696" cy="1582621"/>
          </a:xfrm>
        </p:spPr>
        <p:txBody>
          <a:bodyPr lIns="45720" rIns="45720" bIns="45720"/>
          <a:lstStyle>
            <a:lvl1pPr algn="l">
              <a:buNone/>
              <a:defRPr sz="1999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" y="2828785"/>
            <a:ext cx="2945633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6513" y="1199517"/>
            <a:ext cx="6155357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199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>
                <a16:creationId xmlns:a16="http://schemas.microsoft.com/office/drawing/2014/main" xmlns="" id="{74F7BA23-1B54-4EAC-B6AF-03DE937CE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B87FF-66DA-4C10-A890-75AB589163B9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>
                <a16:creationId xmlns:a16="http://schemas.microsoft.com/office/drawing/2014/main" xmlns="" id="{0A6F7035-A502-4C47-9122-54A63240E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>
                <a16:creationId xmlns:a16="http://schemas.microsoft.com/office/drawing/2014/main" xmlns="" id="{E7EBB174-DC86-4EE2-81E0-8FACE1AD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6796" y="6356352"/>
            <a:ext cx="812588" cy="365125"/>
          </a:xfrm>
        </p:spPr>
        <p:txBody>
          <a:bodyPr/>
          <a:lstStyle>
            <a:lvl1pPr>
              <a:defRPr/>
            </a:lvl1pPr>
          </a:lstStyle>
          <a:p>
            <a:fld id="{3B85E5AF-0F46-419F-8B69-1C9A20AF5E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11051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xmlns="" id="{1A5D069A-2D4F-4FE4-AF4B-54F5FE145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68506-8086-4F1D-B504-D5D99E0E09D5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xmlns="" id="{695BC1C9-C451-481F-AE8A-471F9C11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xmlns="" id="{4AF01DE4-41C4-4467-8353-A321777F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58BCE-F21A-443C-9B15-C565062F2B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53506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914402"/>
            <a:ext cx="2742486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441" y="914402"/>
            <a:ext cx="802431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xmlns="" id="{03B03DB9-7BA2-4DC5-8445-43D4BF377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947B0-B51D-4B5B-9468-98018B9FDE39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xmlns="" id="{15900ED5-16C6-465F-B0D7-CDF896D26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xmlns="" id="{0AB0E86D-AE90-4365-AC81-9939766C6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3DCEF-33C2-459C-A975-B804A567AC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7013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080" y="243841"/>
            <a:ext cx="11721587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691" y="882376"/>
            <a:ext cx="9964364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198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085" y="3869635"/>
            <a:ext cx="8765577" cy="1388165"/>
          </a:xfrm>
        </p:spPr>
        <p:txBody>
          <a:bodyPr>
            <a:normAutofit/>
          </a:bodyPr>
          <a:lstStyle>
            <a:lvl1pPr marL="0" indent="0" algn="ctr">
              <a:buNone/>
              <a:defRPr sz="2199">
                <a:solidFill>
                  <a:srgbClr val="FFFFFF"/>
                </a:solidFill>
              </a:defRPr>
            </a:lvl1pPr>
            <a:lvl2pPr marL="457063" indent="0" algn="ctr">
              <a:buNone/>
              <a:defRPr sz="2199"/>
            </a:lvl2pPr>
            <a:lvl3pPr marL="914126" indent="0" algn="ctr">
              <a:buNone/>
              <a:defRPr sz="2199"/>
            </a:lvl3pPr>
            <a:lvl4pPr marL="1371189" indent="0" algn="ctr">
              <a:buNone/>
              <a:defRPr sz="1999"/>
            </a:lvl4pPr>
            <a:lvl5pPr marL="1828251" indent="0" algn="ctr">
              <a:buNone/>
              <a:defRPr sz="1999"/>
            </a:lvl5pPr>
            <a:lvl6pPr marL="2285314" indent="0" algn="ctr">
              <a:buNone/>
              <a:defRPr sz="1999"/>
            </a:lvl6pPr>
            <a:lvl7pPr marL="2742377" indent="0" algn="ctr">
              <a:buNone/>
              <a:defRPr sz="1999"/>
            </a:lvl7pPr>
            <a:lvl8pPr marL="3199440" indent="0" algn="ctr">
              <a:buNone/>
              <a:defRPr sz="1999"/>
            </a:lvl8pPr>
            <a:lvl9pPr marL="3656503" indent="0" algn="ctr">
              <a:buNone/>
              <a:defRPr sz="1999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145" y="3733800"/>
            <a:ext cx="8227458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125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1125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136" y="1173575"/>
            <a:ext cx="9964364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198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483" y="4154520"/>
            <a:ext cx="876681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solidFill>
                  <a:schemeClr val="accent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0684" y="4020408"/>
            <a:ext cx="822745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6224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702" y="2057399"/>
            <a:ext cx="4753642" cy="402336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5980" y="2057400"/>
            <a:ext cx="4753642" cy="402336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30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79613" y="1828800"/>
            <a:ext cx="4419599" cy="4419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04015" y="1828800"/>
            <a:ext cx="4419600" cy="4419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9D3FF78-C3E6-4DB1-9366-38EB548DE95F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702" y="2001511"/>
            <a:ext cx="4753642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702" y="2721483"/>
            <a:ext cx="4753642" cy="338328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7540" y="1999032"/>
            <a:ext cx="4753642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7540" y="2719322"/>
            <a:ext cx="4753642" cy="338328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4358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983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7465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702" y="1097280"/>
            <a:ext cx="3930896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0635" y="1097280"/>
            <a:ext cx="5210723" cy="4663440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702" y="2834640"/>
            <a:ext cx="3930896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6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2153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702" y="1097280"/>
            <a:ext cx="3930896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1838" y="1069847"/>
            <a:ext cx="6097460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7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702" y="2834640"/>
            <a:ext cx="3930896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6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404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0665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762000"/>
            <a:ext cx="232349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702" y="762000"/>
            <a:ext cx="742756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6811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verlay-TitleSlide.png">
            <a:extLst>
              <a:ext uri="{FF2B5EF4-FFF2-40B4-BE49-F238E27FC236}">
                <a16:creationId xmlns:a16="http://schemas.microsoft.com/office/drawing/2014/main" xmlns="" id="{4D87F7DD-C5D5-47CF-BBCD-3647C456F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2" y="187325"/>
            <a:ext cx="1176560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046" y="2492377"/>
            <a:ext cx="9014651" cy="1470025"/>
          </a:xfrm>
        </p:spPr>
        <p:txBody>
          <a:bodyPr/>
          <a:lstStyle>
            <a:lvl1pPr algn="r">
              <a:defRPr sz="4399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047" y="3966882"/>
            <a:ext cx="9014651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7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28AEC8E5-5BB9-4803-81A2-6E5AD6AD4C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AA46023-0862-4F13-865E-EEC5346889C8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xmlns="" id="{13FD0DDC-6389-453D-B04F-5664A016179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647DFC1-F216-49D6-8C13-005CFEF57480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xmlns="" id="{8C6ADC39-BA27-4E52-B259-2F315312549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100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verlay-ContentSlides.png">
            <a:extLst>
              <a:ext uri="{FF2B5EF4-FFF2-40B4-BE49-F238E27FC236}">
                <a16:creationId xmlns:a16="http://schemas.microsoft.com/office/drawing/2014/main" xmlns="" id="{8AE533E1-B1E3-4C48-9A70-B56771FA9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3F403C07-11A0-495A-B1A0-A44FEB0BE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2D1F7-D15E-432E-B447-CE6507C0B7D2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78854D0-E81B-400A-8A05-CC3AA575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12B60BE-58FD-4C26-B223-51923445F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FBBEF-5AE1-481A-8B8E-0587F6553BE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27144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verlay-SectionHeader.png">
            <a:extLst>
              <a:ext uri="{FF2B5EF4-FFF2-40B4-BE49-F238E27FC236}">
                <a16:creationId xmlns:a16="http://schemas.microsoft.com/office/drawing/2014/main" xmlns="" id="{7882593E-6F10-4B34-A02D-A1A43BE33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2" y="187325"/>
            <a:ext cx="1176560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014" y="2591362"/>
            <a:ext cx="10108683" cy="1362075"/>
          </a:xfrm>
        </p:spPr>
        <p:txBody>
          <a:bodyPr>
            <a:noAutofit/>
          </a:bodyPr>
          <a:lstStyle>
            <a:lvl1pPr algn="l">
              <a:defRPr sz="4399" b="1" cap="none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14" y="3950356"/>
            <a:ext cx="10108683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1999" cap="none" baseline="0">
                <a:solidFill>
                  <a:schemeClr val="bg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24485DF-C7DF-49B5-BC90-E7D8E9AC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7099D9-D653-4E1B-A3E8-3725B08F74CC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393C5281-78DB-4A7F-A25A-2BF1AA9B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245118A0-DE66-4C36-B546-07284D8D6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A012-8D0B-4C38-B0CC-7D784FACB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79789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8022" y="1828800"/>
            <a:ext cx="4416552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78022" y="2743200"/>
            <a:ext cx="4416552" cy="35052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05472" y="1828800"/>
            <a:ext cx="4416552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705472" y="2743200"/>
            <a:ext cx="4416552" cy="35052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68C84CB-F51E-4C0E-AC9F-0C8CB76C101A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Overlay-ContentSlides.png">
            <a:extLst>
              <a:ext uri="{FF2B5EF4-FFF2-40B4-BE49-F238E27FC236}">
                <a16:creationId xmlns:a16="http://schemas.microsoft.com/office/drawing/2014/main" xmlns="" id="{9054706D-F0DA-4392-87CD-BAE46E8A8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012" y="1828800"/>
            <a:ext cx="4875530" cy="4219575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9760" y="1828800"/>
            <a:ext cx="4875530" cy="4219575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6A5A4CFA-41F7-4B63-8D41-495A22E7F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361F35-AF36-4695-B2DF-208A5F55D5FF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B2AEF210-53C7-4D6F-9571-65200440E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2E7AA70C-B567-4413-91AD-0763224D8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0D858-FC4B-43C6-A422-2B665A2251C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031004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Overlay-ContentSlides.png">
            <a:extLst>
              <a:ext uri="{FF2B5EF4-FFF2-40B4-BE49-F238E27FC236}">
                <a16:creationId xmlns:a16="http://schemas.microsoft.com/office/drawing/2014/main" xmlns="" id="{A76BD6E0-0B74-42DF-B3EB-81283E7EE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1">
            <a:extLst>
              <a:ext uri="{FF2B5EF4-FFF2-40B4-BE49-F238E27FC236}">
                <a16:creationId xmlns:a16="http://schemas.microsoft.com/office/drawing/2014/main" xmlns="" id="{2F997C2A-D1F9-430C-93EA-B211E2818706}"/>
              </a:ext>
            </a:extLst>
          </p:cNvPr>
          <p:cNvCxnSpPr/>
          <p:nvPr/>
        </p:nvCxnSpPr>
        <p:spPr>
          <a:xfrm>
            <a:off x="1165980" y="2286000"/>
            <a:ext cx="474856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>
            <a:extLst>
              <a:ext uri="{FF2B5EF4-FFF2-40B4-BE49-F238E27FC236}">
                <a16:creationId xmlns:a16="http://schemas.microsoft.com/office/drawing/2014/main" xmlns="" id="{C3A50E95-75EB-4A4A-BC9D-5E6D5441D525}"/>
              </a:ext>
            </a:extLst>
          </p:cNvPr>
          <p:cNvCxnSpPr/>
          <p:nvPr/>
        </p:nvCxnSpPr>
        <p:spPr>
          <a:xfrm>
            <a:off x="6420296" y="2286000"/>
            <a:ext cx="475279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4">
            <a:extLst>
              <a:ext uri="{FF2B5EF4-FFF2-40B4-BE49-F238E27FC236}">
                <a16:creationId xmlns:a16="http://schemas.microsoft.com/office/drawing/2014/main" xmlns="" id="{EE3BF48A-646E-4683-8AEB-313866D6E55F}"/>
              </a:ext>
            </a:extLst>
          </p:cNvPr>
          <p:cNvCxnSpPr/>
          <p:nvPr/>
        </p:nvCxnSpPr>
        <p:spPr>
          <a:xfrm>
            <a:off x="1165980" y="2286000"/>
            <a:ext cx="474856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5">
            <a:extLst>
              <a:ext uri="{FF2B5EF4-FFF2-40B4-BE49-F238E27FC236}">
                <a16:creationId xmlns:a16="http://schemas.microsoft.com/office/drawing/2014/main" xmlns="" id="{316E8273-78AB-4C89-9C85-7CCDACDC1609}"/>
              </a:ext>
            </a:extLst>
          </p:cNvPr>
          <p:cNvCxnSpPr/>
          <p:nvPr/>
        </p:nvCxnSpPr>
        <p:spPr>
          <a:xfrm>
            <a:off x="6420296" y="2286000"/>
            <a:ext cx="475279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014" y="381000"/>
            <a:ext cx="10108683" cy="10443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13" y="1438835"/>
            <a:ext cx="487553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2999"/>
              </a:lnSpc>
              <a:spcBef>
                <a:spcPts val="0"/>
              </a:spcBef>
              <a:buNone/>
              <a:defRPr sz="27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39013" y="2362201"/>
            <a:ext cx="4875530" cy="3686175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2166" y="1438835"/>
            <a:ext cx="487553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2999"/>
              </a:lnSpc>
              <a:spcBef>
                <a:spcPts val="0"/>
              </a:spcBef>
              <a:buNone/>
              <a:defRPr sz="27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2166" y="2362201"/>
            <a:ext cx="4875530" cy="3686175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2" name="Date Placeholder 6">
            <a:extLst>
              <a:ext uri="{FF2B5EF4-FFF2-40B4-BE49-F238E27FC236}">
                <a16:creationId xmlns:a16="http://schemas.microsoft.com/office/drawing/2014/main" xmlns="" id="{FBAA81B3-BE50-43C9-94D1-26D9D8AF0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2D1F20-B967-4A32-A8C9-DEAA8DC1787B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xmlns="" id="{A308ED50-8916-487D-BB73-7D462380A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xmlns="" id="{2F876C38-E3DA-4963-A161-D080BA43F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F91A9-B793-4326-85E6-32B405AE0F1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395810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Overlay-ContentSlides.png">
            <a:extLst>
              <a:ext uri="{FF2B5EF4-FFF2-40B4-BE49-F238E27FC236}">
                <a16:creationId xmlns:a16="http://schemas.microsoft.com/office/drawing/2014/main" xmlns="" id="{598F92FC-5CE1-42E2-8B74-527138A35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013" y="1828801"/>
            <a:ext cx="10110801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1039013" y="3991816"/>
            <a:ext cx="10110801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6D318F4B-D8FD-41C3-9FA9-8ADEF707FE9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0CD98ED9-0748-45B6-B7BE-E727FAD8CE2D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61C4DA51-A0C4-4899-95C5-CCB071D7140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031D3E30-202C-430A-81E4-23FE87BF7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69B91AC-F17A-45BF-A74D-F90D1162F9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89317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Overlay-ContentSlides.png">
            <a:extLst>
              <a:ext uri="{FF2B5EF4-FFF2-40B4-BE49-F238E27FC236}">
                <a16:creationId xmlns:a16="http://schemas.microsoft.com/office/drawing/2014/main" xmlns="" id="{BB1C651A-4A3F-4656-8FCB-B226AD43E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9635" y="1828801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6279635" y="3991816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1039012" y="1828800"/>
            <a:ext cx="4875530" cy="4219575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xmlns="" id="{842E20A2-1B8A-417C-8830-FF38ED5B913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D514C763-D392-4F1D-B705-1E60C0E242CA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xmlns="" id="{9667BBA7-EB1B-41D4-A504-76B0F7AE417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="" id="{88BDB07F-DC2F-4761-8072-5AEE21753BF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2526FE1-CACB-48D2-B61A-4C3A8666CB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816659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Overlay-ContentSlides.png">
            <a:extLst>
              <a:ext uri="{FF2B5EF4-FFF2-40B4-BE49-F238E27FC236}">
                <a16:creationId xmlns:a16="http://schemas.microsoft.com/office/drawing/2014/main" xmlns="" id="{24DE3706-D4D5-4EC9-8F1B-CA52E68B9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1039013" y="1828801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1039013" y="3991816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6279635" y="1828801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6279635" y="3991816"/>
            <a:ext cx="4875530" cy="2057400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xmlns="" id="{01AB4421-59C5-44BF-B94F-4837CBA34D5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159043AD-23AE-42EC-A51A-7A1CB646D531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xmlns="" id="{BE5DEA8A-DE11-4395-BBAA-A3D30BF9CEC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xmlns="" id="{B8A49B10-3E7A-4427-8728-FED1F66F242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96505999-BD6F-456C-85B5-925710D8601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019299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Overlay-ContentSlides.png">
            <a:extLst>
              <a:ext uri="{FF2B5EF4-FFF2-40B4-BE49-F238E27FC236}">
                <a16:creationId xmlns:a16="http://schemas.microsoft.com/office/drawing/2014/main" xmlns="" id="{5AC38990-AECC-4D06-9A2D-911ECB8B1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xmlns="" id="{FD15A9F1-61F7-461F-B39D-C7229571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6B4113-4809-4D8F-9E6A-6489A4677763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xmlns="" id="{FA74F4BF-5B45-4C11-87A0-BED8B28A2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xmlns="" id="{893694EA-4322-4110-830F-030504832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BC753-4FDD-48C1-9458-B64C858F1DE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33596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Overlay-ContentSlides.png">
            <a:extLst>
              <a:ext uri="{FF2B5EF4-FFF2-40B4-BE49-F238E27FC236}">
                <a16:creationId xmlns:a16="http://schemas.microsoft.com/office/drawing/2014/main" xmlns="" id="{A73F9E64-FAB0-4B14-9E78-D56B19B7A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xmlns="" id="{D4D99675-A6AF-4917-95F7-E94C72261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F2331-895E-4326-ABB9-00FB35720C51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xmlns="" id="{5611F3A2-E0D4-4770-B516-E1569CEA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7D929743-143C-4E29-B6B7-42959E9A6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06178-CC78-43D0-949A-EC95CF5C591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625888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Overlay-ContentCaption.png">
            <a:extLst>
              <a:ext uri="{FF2B5EF4-FFF2-40B4-BE49-F238E27FC236}">
                <a16:creationId xmlns:a16="http://schemas.microsoft.com/office/drawing/2014/main" xmlns="" id="{5F66F21C-70E6-45FB-A240-E43541B04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2" y="187325"/>
            <a:ext cx="1176560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014" y="590550"/>
            <a:ext cx="4875530" cy="1162050"/>
          </a:xfrm>
        </p:spPr>
        <p:txBody>
          <a:bodyPr/>
          <a:lstStyle>
            <a:lvl1pPr algn="ctr">
              <a:defRPr sz="3599" b="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5734" y="739590"/>
            <a:ext cx="4875530" cy="5308787"/>
          </a:xfrm>
        </p:spPr>
        <p:txBody>
          <a:bodyPr>
            <a:normAutofit/>
          </a:bodyPr>
          <a:lstStyle>
            <a:lvl1pPr>
              <a:defRPr sz="1999"/>
            </a:lvl1pPr>
            <a:lvl2pPr>
              <a:defRPr sz="1799"/>
            </a:lvl2pPr>
            <a:lvl3pPr>
              <a:defRPr sz="17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9014" y="1816100"/>
            <a:ext cx="487553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42AA581D-7A68-438A-B5EB-B31A88366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D9760B-1FB8-49BD-9881-2180760EAF65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00F27C38-4604-4FFF-A3BF-5E4F20783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E254FAEB-4AC5-4509-BE84-7902E5D0B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18E07-7517-47DD-A7B5-B870A49086F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566128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Overlay-PictureCaption.png">
            <a:extLst>
              <a:ext uri="{FF2B5EF4-FFF2-40B4-BE49-F238E27FC236}">
                <a16:creationId xmlns:a16="http://schemas.microsoft.com/office/drawing/2014/main" xmlns="" id="{B0B06534-64C0-4616-AB65-FCA1D1109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2" y="187325"/>
            <a:ext cx="1137835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250" y="533400"/>
            <a:ext cx="5967446" cy="1252538"/>
          </a:xfrm>
        </p:spPr>
        <p:txBody>
          <a:bodyPr/>
          <a:lstStyle>
            <a:lvl1pPr algn="l">
              <a:defRPr sz="3599" b="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0150" y="1828800"/>
            <a:ext cx="5964498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7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250940" y="179292"/>
            <a:ext cx="4373644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/>
              <a:t>Чтобы добавить рисунок, перетащите его на заполнитель или щелкните значок</a:t>
            </a:r>
            <a:endParaRPr noProof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C5A1981C-C966-478D-A15D-6D34AB61F4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80251" y="6288090"/>
            <a:ext cx="2516062" cy="365125"/>
          </a:xfrm>
        </p:spPr>
        <p:txBody>
          <a:bodyPr/>
          <a:lstStyle>
            <a:lvl1pPr>
              <a:defRPr/>
            </a:lvl1pPr>
          </a:lstStyle>
          <a:p>
            <a:fld id="{CCF48955-5D44-4D31-BBAD-32B59D1A3C2F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81F8AE02-F6E2-4A0D-BCB2-EB8FDB732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21164" y="6288090"/>
            <a:ext cx="356777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5512EEAE-76DE-46BA-89F0-E348CC9FB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229B5-524B-4E8A-978A-82861A6A634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964218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>
            <a:extLst>
              <a:ext uri="{FF2B5EF4-FFF2-40B4-BE49-F238E27FC236}">
                <a16:creationId xmlns:a16="http://schemas.microsoft.com/office/drawing/2014/main" xmlns="" id="{C21B6E8E-B7DE-407C-B0A7-41DC84BC6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2" y="187325"/>
            <a:ext cx="1176560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9635" y="533400"/>
            <a:ext cx="4875530" cy="1252538"/>
          </a:xfrm>
        </p:spPr>
        <p:txBody>
          <a:bodyPr/>
          <a:lstStyle>
            <a:lvl1pPr algn="l">
              <a:defRPr sz="3599" b="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794664" y="1600201"/>
            <a:ext cx="487553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/>
              <a:t>Чтобы добавить рисунок, перетащите его на заполнитель или щелкните значок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8913" y="1828800"/>
            <a:ext cx="487553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7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3AFFFA7B-9B75-4D1F-9D3C-C47A46C2F1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7869" y="6288090"/>
            <a:ext cx="2486436" cy="365125"/>
          </a:xfrm>
        </p:spPr>
        <p:txBody>
          <a:bodyPr/>
          <a:lstStyle>
            <a:lvl1pPr>
              <a:defRPr/>
            </a:lvl1pPr>
          </a:lstStyle>
          <a:p>
            <a:fld id="{C476B8D0-7754-4D2A-8FE0-BF6C93F785A8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C7F4B85D-B852-4A54-A934-84FC81E6E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33263" y="6288090"/>
            <a:ext cx="695567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8384DA8D-C16A-4548-9517-2882602F0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92C36-5B49-4F43-96C4-EA190A1ADB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68142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B0FCCA4-9272-4CE5-935C-46E5EBC77DC9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>
            <a:extLst>
              <a:ext uri="{FF2B5EF4-FFF2-40B4-BE49-F238E27FC236}">
                <a16:creationId xmlns:a16="http://schemas.microsoft.com/office/drawing/2014/main" xmlns="" id="{8C76F649-621A-4C03-8041-51E9236F2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2" y="187325"/>
            <a:ext cx="11765602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105" y="3778624"/>
            <a:ext cx="10078062" cy="1102658"/>
          </a:xfrm>
        </p:spPr>
        <p:txBody>
          <a:bodyPr/>
          <a:lstStyle>
            <a:lvl1pPr algn="l">
              <a:defRPr sz="3599" b="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161810" y="762000"/>
            <a:ext cx="990105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/>
              <a:t>Чтобы добавить рисунок, перетащите его на заполнитель или щелкните значок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7100" y="4827495"/>
            <a:ext cx="10077344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7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A6F843C2-7578-4414-BDD8-C71A2B56E3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7869" y="6288090"/>
            <a:ext cx="2486436" cy="365125"/>
          </a:xfrm>
        </p:spPr>
        <p:txBody>
          <a:bodyPr/>
          <a:lstStyle>
            <a:lvl1pPr>
              <a:defRPr/>
            </a:lvl1pPr>
          </a:lstStyle>
          <a:p>
            <a:fld id="{FD50A828-9555-4EF8-B261-38354DC7F344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1AFAD5AB-37CD-4D1A-9747-13899FEF2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33263" y="6288090"/>
            <a:ext cx="695567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EE084716-8C0B-4A76-A34C-2210AB4DD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BECE5-09BB-46CD-AE3E-7A2B3113A42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730116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verlay-ContentSlides.png">
            <a:extLst>
              <a:ext uri="{FF2B5EF4-FFF2-40B4-BE49-F238E27FC236}">
                <a16:creationId xmlns:a16="http://schemas.microsoft.com/office/drawing/2014/main" xmlns="" id="{BB6B9FFE-A36C-4749-BC73-9001532FB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52876A9-862D-4D5F-8147-793446EB8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0AA4B-263B-4FC0-BF48-D59A5570E9AC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D4FB65B-A34B-44BB-8840-3AA1C80E0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25E501E-5BCE-49A9-A713-A1B5AB2E4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9C5CF-5854-4B57-9A5B-296B89BE504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03071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verlay-ContentSlides.png">
            <a:extLst>
              <a:ext uri="{FF2B5EF4-FFF2-40B4-BE49-F238E27FC236}">
                <a16:creationId xmlns:a16="http://schemas.microsoft.com/office/drawing/2014/main" xmlns="" id="{6F90EC6D-3256-4A2A-85DA-2EDF20C38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3" y="187327"/>
            <a:ext cx="11767718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68985" y="779463"/>
            <a:ext cx="1810399" cy="52689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013" y="779466"/>
            <a:ext cx="8225341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FF2D1D5-5CCB-4740-87D8-0780960A7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85CE30-9CF0-4959-B38E-96395E5F4156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6C8586AD-6F76-462D-BFAB-9A655A8A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475CC1D-575E-44B5-B8D0-DC885D263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2365A-5F4F-4A9E-87F5-08585CD121D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45302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441" y="1600202"/>
            <a:ext cx="538339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5986" y="1600202"/>
            <a:ext cx="538339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45510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2" y="273629"/>
            <a:ext cx="10964184" cy="11420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EDEF5C91-B17A-4D31-89FE-2B482303842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1C37EE3-7EAA-4F8F-BCD3-359970D3A0F7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B30A3A33-8BC9-4264-A8C0-072C91072B73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EC16B62-6E09-484E-9716-AA7281F9B008}" type="slidenum">
              <a:rPr lang="bg-BG" altLang="ru-RU"/>
              <a:pPr/>
              <a:t>‹#›</a:t>
            </a:fld>
            <a:endParaRPr lang="bg-BG" altLang="ru-RU"/>
          </a:p>
        </p:txBody>
      </p:sp>
    </p:spTree>
    <p:extLst>
      <p:ext uri="{BB962C8B-B14F-4D97-AF65-F5344CB8AC3E}">
        <p14:creationId xmlns:p14="http://schemas.microsoft.com/office/powerpoint/2010/main" val="16595834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15736" y="762002"/>
            <a:ext cx="10563648" cy="53244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F32E9BB-E7E5-4D04-9F99-E11214A4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50355" y="6248402"/>
            <a:ext cx="2839827" cy="474663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AB915D9-966E-4953-97C7-BCE5EA99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19590" y="6248402"/>
            <a:ext cx="3861911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CDF53E8-A091-4A5F-BE66-AC225C611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55" y="6242050"/>
            <a:ext cx="782963" cy="488950"/>
          </a:xfrm>
        </p:spPr>
        <p:txBody>
          <a:bodyPr/>
          <a:lstStyle>
            <a:lvl1pPr>
              <a:defRPr/>
            </a:lvl1pPr>
          </a:lstStyle>
          <a:p>
            <a:fld id="{7B2C5545-8454-4EC1-8231-DC033F0778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55301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224" y="4464028"/>
            <a:ext cx="9141619" cy="1641490"/>
          </a:xfrm>
        </p:spPr>
        <p:txBody>
          <a:bodyPr wrap="none" anchor="t">
            <a:normAutofit/>
          </a:bodyPr>
          <a:lstStyle>
            <a:lvl1pPr algn="r">
              <a:defRPr sz="9597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223" y="3694376"/>
            <a:ext cx="9141619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199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4725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2136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309" y="4464028"/>
            <a:ext cx="9141619" cy="1641490"/>
          </a:xfrm>
        </p:spPr>
        <p:txBody>
          <a:bodyPr wrap="none" anchor="t">
            <a:normAutofit/>
          </a:bodyPr>
          <a:lstStyle>
            <a:lvl1pPr algn="l">
              <a:defRPr sz="9597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309" y="3693675"/>
            <a:ext cx="9141619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199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8850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709" y="1825625"/>
            <a:ext cx="5023907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8194" y="1825625"/>
            <a:ext cx="5032649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51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ольшая морская волна (полупрозрачная)" title="Морская волна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9CC660-9E74-488D-9393-D702904D9A59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09" y="1681163"/>
            <a:ext cx="5023907" cy="823912"/>
          </a:xfrm>
        </p:spPr>
        <p:txBody>
          <a:bodyPr anchor="b"/>
          <a:lstStyle>
            <a:lvl1pPr marL="0" indent="0">
              <a:buNone/>
              <a:defRPr sz="2399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09" y="2505075"/>
            <a:ext cx="502390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8194" y="1681163"/>
            <a:ext cx="5034237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399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8194" y="2505075"/>
            <a:ext cx="50342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206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05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9315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09" y="2057400"/>
            <a:ext cx="3651074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6935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09" y="2057400"/>
            <a:ext cx="3651074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7795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ое 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4367161"/>
            <a:ext cx="10512862" cy="819355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569" y="987426"/>
            <a:ext cx="10512862" cy="337973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69" y="5186516"/>
            <a:ext cx="10511274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6308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5"/>
            <a:ext cx="10512862" cy="3534344"/>
          </a:xfrm>
        </p:spPr>
        <p:txBody>
          <a:bodyPr anchor="ctr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69" y="4489399"/>
            <a:ext cx="10511274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8912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836" y="365125"/>
            <a:ext cx="9300329" cy="2992904"/>
          </a:xfrm>
        </p:spPr>
        <p:txBody>
          <a:bodyPr anchor="ctr"/>
          <a:lstStyle>
            <a:lvl1pPr>
              <a:defRPr sz="43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196" y="3365557"/>
            <a:ext cx="8750020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82" y="4501729"/>
            <a:ext cx="10509686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0755" y="786824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9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5094" y="2743200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99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29775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2326968"/>
            <a:ext cx="10512862" cy="2511835"/>
          </a:xfrm>
        </p:spPr>
        <p:txBody>
          <a:bodyPr anchor="b">
            <a:normAutofit/>
          </a:bodyPr>
          <a:lstStyle>
            <a:lvl1pPr>
              <a:defRPr sz="539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69" y="4850581"/>
            <a:ext cx="10511274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73763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6934" y="1885950"/>
            <a:ext cx="2946099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445" y="2571750"/>
            <a:ext cx="292658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6800" y="1885950"/>
            <a:ext cx="2935476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399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6249" y="2571750"/>
            <a:ext cx="2946027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6997" y="1885950"/>
            <a:ext cx="2931349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399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6997" y="2571750"/>
            <a:ext cx="2931349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387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4" y="588963"/>
            <a:ext cx="5486400" cy="5580061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2DBEDE7-B7BB-4DA2-9A42-95291A85671C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с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1738" y="4297503"/>
            <a:ext cx="2939284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1738" y="2256354"/>
            <a:ext cx="293928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1738" y="4873766"/>
            <a:ext cx="2939284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7808" y="4297503"/>
            <a:ext cx="2929762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7807" y="2256354"/>
            <a:ext cx="292976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6454" y="4873765"/>
            <a:ext cx="293364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2290" y="4297503"/>
            <a:ext cx="2931349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2289" y="2256354"/>
            <a:ext cx="2931349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2165" y="4873763"/>
            <a:ext cx="293523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5503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5083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724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94461" y="588963"/>
            <a:ext cx="5486352" cy="5580062"/>
          </a:xfrm>
          <a:prstGeom prst="rect">
            <a:avLst/>
          </a:prstGeom>
          <a:solidFill>
            <a:srgbClr val="1B5D7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6307494" y="805658"/>
            <a:ext cx="5060286" cy="5146672"/>
          </a:xfrm>
          <a:solidFill>
            <a:schemeClr val="bg2"/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CFFA281-F39F-4BB3-9B17-9AAEF317403C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image" Target="../media/image19.png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Большая морская волна (полупрозрачная)" title="Морская волна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pic>
        <p:nvPicPr>
          <p:cNvPr id="10" name="Рисунок 9" descr="Большая морская волна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34758" cy="685794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06156" y="0"/>
            <a:ext cx="2286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2" y="381000"/>
            <a:ext cx="9144001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9612" y="1828800"/>
            <a:ext cx="9144001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1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FE012-604A-49A0-890A-7F6FA903B00C}" type="datetime1">
              <a:rPr lang="ru-RU" smtClean="0"/>
              <a:pPr/>
              <a:t>02.12.2019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568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831" y="745327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32" y="2070889"/>
            <a:ext cx="11642641" cy="4106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509C4C5-733F-4BE3-A4A9-1CD7FB419EC2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9A9DEB45-A851-4B4E-AA1D-F8AE03AE829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6"/>
          <a:srcRect l="15443" t="25102" r="13536" b="28367"/>
          <a:stretch/>
        </p:blipFill>
        <p:spPr>
          <a:xfrm>
            <a:off x="9514034" y="213482"/>
            <a:ext cx="811552" cy="531845"/>
          </a:xfrm>
          <a:prstGeom prst="rect">
            <a:avLst/>
          </a:prstGeom>
        </p:spPr>
      </p:pic>
      <p:pic>
        <p:nvPicPr>
          <p:cNvPr id="8" name="Picture 6" descr="http://emblasproject.org/wp-content/uploads/2013/12/undp_s2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771" y="93387"/>
            <a:ext cx="1142702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emblasproject.org/wp-content/uploads/2013/12/logoweb4.pn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2" y="198955"/>
            <a:ext cx="3142431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41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bg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bg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bg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bg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:a16="http://schemas.microsoft.com/office/drawing/2014/main" xmlns="" id="{248BBCCC-65AC-4712-A0F4-741958B073D3}"/>
              </a:ext>
            </a:extLst>
          </p:cNvPr>
          <p:cNvSpPr>
            <a:spLocks/>
          </p:cNvSpPr>
          <p:nvPr/>
        </p:nvSpPr>
        <p:spPr bwMode="auto">
          <a:xfrm>
            <a:off x="-12697" y="-7938"/>
            <a:ext cx="12214218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>
              <a:latin typeface="+mn-lt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>
                <a16:creationId xmlns:a16="http://schemas.microsoft.com/office/drawing/2014/main" xmlns="" id="{F56B6B47-4460-412F-BA5A-B1A356400B14}"/>
              </a:ext>
            </a:extLst>
          </p:cNvPr>
          <p:cNvSpPr>
            <a:spLocks/>
          </p:cNvSpPr>
          <p:nvPr/>
        </p:nvSpPr>
        <p:spPr bwMode="auto">
          <a:xfrm>
            <a:off x="5840479" y="-7938"/>
            <a:ext cx="6348346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99">
              <a:latin typeface="+mn-lt"/>
              <a:cs typeface="+mn-cs"/>
            </a:endParaRPr>
          </a:p>
        </p:txBody>
      </p:sp>
      <p:sp>
        <p:nvSpPr>
          <p:cNvPr id="1028" name="Заголовок 8">
            <a:extLst>
              <a:ext uri="{FF2B5EF4-FFF2-40B4-BE49-F238E27FC236}">
                <a16:creationId xmlns:a16="http://schemas.microsoft.com/office/drawing/2014/main" xmlns="" id="{1B61D16A-6285-446C-912C-B51646F9EED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441" y="704850"/>
            <a:ext cx="1096994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Текст 29">
            <a:extLst>
              <a:ext uri="{FF2B5EF4-FFF2-40B4-BE49-F238E27FC236}">
                <a16:creationId xmlns:a16="http://schemas.microsoft.com/office/drawing/2014/main" xmlns="" id="{392DC1CD-2AA1-4A45-8F81-21C2EA2BFB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441" y="1935165"/>
            <a:ext cx="10969943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76095D3-E336-4EF4-9F77-B0FCC3714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441" y="6356352"/>
            <a:ext cx="2844059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E775C0-B264-45BF-B680-14483EFC4A89}" type="datetimeFigureOut">
              <a:rPr lang="ru-RU"/>
              <a:pPr>
                <a:defRPr/>
              </a:pPr>
              <a:t>02.12.2019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>
                <a16:creationId xmlns:a16="http://schemas.microsoft.com/office/drawing/2014/main" xmlns="" id="{D4F4B5BB-2648-4755-AF9E-4308E7EDB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074" y="6356352"/>
            <a:ext cx="4469236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xmlns="" id="{64D90ADD-4BF8-4A83-9751-4228F56F1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</a:defRPr>
            </a:lvl1pPr>
          </a:lstStyle>
          <a:p>
            <a:fld id="{AFD46744-74F0-4F5A-9D74-DCF2716ABE0D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033" name="Группа 1">
            <a:extLst>
              <a:ext uri="{FF2B5EF4-FFF2-40B4-BE49-F238E27FC236}">
                <a16:creationId xmlns:a16="http://schemas.microsoft.com/office/drawing/2014/main" xmlns="" id="{CBAECA85-0424-49E9-8FBC-40E58CAA952C}"/>
              </a:ext>
            </a:extLst>
          </p:cNvPr>
          <p:cNvGrpSpPr>
            <a:grpSpLocks/>
          </p:cNvGrpSpPr>
          <p:nvPr/>
        </p:nvGrpSpPr>
        <p:grpSpPr bwMode="auto">
          <a:xfrm>
            <a:off x="-25392" y="203200"/>
            <a:ext cx="12237496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xmlns="" id="{88D6B4A5-D7C1-4A20-B2DD-8E6882693785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99">
                <a:latin typeface="+mn-lt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>
                  <a16:creationId xmlns:a16="http://schemas.microsoft.com/office/drawing/2014/main" xmlns="" id="{72E76F9F-DB8C-43EC-83C5-EBAF95439A96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99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112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99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5pPr>
      <a:lvl6pPr marL="457063" algn="l" rtl="0" fontAlgn="base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6pPr>
      <a:lvl7pPr marL="914126" algn="l" rtl="0" fontAlgn="base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7pPr>
      <a:lvl8pPr marL="1371189" algn="l" rtl="0" fontAlgn="base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8pPr>
      <a:lvl9pPr marL="1828251" algn="l" rtl="0" fontAlgn="base">
        <a:spcBef>
          <a:spcPct val="0"/>
        </a:spcBef>
        <a:spcAft>
          <a:spcPct val="0"/>
        </a:spcAft>
        <a:defRPr sz="4999">
          <a:solidFill>
            <a:schemeClr val="tx2"/>
          </a:solidFill>
          <a:latin typeface="Calibri" pitchFamily="34" charset="0"/>
        </a:defRPr>
      </a:lvl9pPr>
    </p:titleStyle>
    <p:bodyStyle>
      <a:lvl1pPr marL="272968" indent="-27296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599" kern="1200">
          <a:solidFill>
            <a:schemeClr val="tx1"/>
          </a:solidFill>
          <a:latin typeface="+mn-lt"/>
          <a:ea typeface="+mn-ea"/>
          <a:cs typeface="+mn-cs"/>
        </a:defRPr>
      </a:lvl1pPr>
      <a:lvl2pPr marL="639571" indent="-24598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indent="-245989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187094" indent="-209487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1461649" indent="-209487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1736839" indent="-21024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1919664" indent="-182825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3902" indent="-182825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139" indent="-182825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080" y="243841"/>
            <a:ext cx="11721587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702" y="609600"/>
            <a:ext cx="9872948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703" y="2057400"/>
            <a:ext cx="98703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699" y="6223829"/>
            <a:ext cx="2328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8120" y="6223829"/>
            <a:ext cx="4716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7101" y="6223829"/>
            <a:ext cx="1705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16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31" indent="-182825" algn="l" defTabSz="914126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199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06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999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301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799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53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79776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9952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43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19934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25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xmlns="" id="{BCAE4604-7F78-4FC8-B9A9-2C17DCDF72B3}"/>
              </a:ext>
            </a:extLst>
          </p:cNvPr>
          <p:cNvSpPr/>
          <p:nvPr/>
        </p:nvSpPr>
        <p:spPr>
          <a:xfrm>
            <a:off x="253934" y="190500"/>
            <a:ext cx="11683074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sz="1799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E1017F49-AD71-4E53-A6EB-5F5D45FC103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39014" y="381002"/>
            <a:ext cx="10108683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F69595B1-5BB2-44FE-9B68-9D13A23729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39014" y="1828802"/>
            <a:ext cx="10108683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F07369-60ED-486C-82CE-B0C4578F28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7868" y="6288090"/>
            <a:ext cx="25160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chemeClr val="bg2"/>
                </a:solidFill>
              </a:defRPr>
            </a:lvl1pPr>
          </a:lstStyle>
          <a:p>
            <a:fld id="{B9AF1DE2-99C0-4DEA-87E7-1D113139ACA0}" type="datetimeFigureOut">
              <a:rPr lang="en-US" altLang="ru-RU"/>
              <a:pPr/>
              <a:t>12/2/2019</a:t>
            </a:fld>
            <a:endParaRPr lang="en-US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7643784-31DE-4DC3-9179-4B5E1AD28B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05752" y="6288090"/>
            <a:ext cx="69831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4A490C-49BF-4B4D-86BE-DE69CEA21C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2716" y="219077"/>
            <a:ext cx="6581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2"/>
                </a:solidFill>
              </a:defRPr>
            </a:lvl1pPr>
          </a:lstStyle>
          <a:p>
            <a:fld id="{1C13E3F7-CEFA-4A95-985C-EA60384BD8E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1194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3799" kern="1200">
          <a:solidFill>
            <a:schemeClr val="bg1"/>
          </a:solidFill>
          <a:latin typeface="+mj-lt"/>
          <a:ea typeface="Arial" charset="0"/>
          <a:cs typeface="Arial" charset="0"/>
        </a:defRPr>
      </a:lvl1pPr>
      <a:lvl2pPr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5pPr>
      <a:lvl6pPr marL="457063"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6pPr>
      <a:lvl7pPr marL="914126"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7pPr>
      <a:lvl8pPr marL="1371189"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8pPr>
      <a:lvl9pPr marL="1828251" algn="l" rtl="0" fontAlgn="base">
        <a:spcBef>
          <a:spcPct val="0"/>
        </a:spcBef>
        <a:spcAft>
          <a:spcPct val="0"/>
        </a:spcAft>
        <a:defRPr kumimoji="1" sz="3799">
          <a:solidFill>
            <a:schemeClr val="bg1"/>
          </a:solidFill>
          <a:latin typeface="Trebuchet MS" charset="0"/>
          <a:ea typeface="Arial" charset="0"/>
          <a:cs typeface="Arial" charset="0"/>
        </a:defRPr>
      </a:lvl9pPr>
    </p:titleStyle>
    <p:bodyStyle>
      <a:lvl1pPr marL="282490" indent="-282490" algn="l" rtl="0" fontAlgn="base">
        <a:spcBef>
          <a:spcPts val="1999"/>
        </a:spcBef>
        <a:spcAft>
          <a:spcPct val="0"/>
        </a:spcAft>
        <a:buFont typeface="Wingdings 2" panose="05020102010507070707" pitchFamily="18" charset="2"/>
        <a:buChar char=""/>
        <a:defRPr kumimoji="1" sz="2199" kern="1200">
          <a:solidFill>
            <a:schemeClr val="bg1"/>
          </a:solidFill>
          <a:latin typeface="+mn-lt"/>
          <a:ea typeface="Arial" charset="0"/>
          <a:cs typeface="Arial" charset="0"/>
        </a:defRPr>
      </a:lvl1pPr>
      <a:lvl2pPr marL="577677" indent="-295186" algn="l" rtl="0" fontAlgn="base">
        <a:spcBef>
          <a:spcPts val="600"/>
        </a:spcBef>
        <a:spcAft>
          <a:spcPct val="0"/>
        </a:spcAft>
        <a:buFont typeface="Wingdings 2" panose="05020102010507070707" pitchFamily="18" charset="2"/>
        <a:buChar char=""/>
        <a:defRPr kumimoji="1" sz="1999" kern="1200">
          <a:solidFill>
            <a:schemeClr val="bg1"/>
          </a:solidFill>
          <a:latin typeface="+mn-lt"/>
          <a:ea typeface="Arial" charset="0"/>
          <a:cs typeface="Arial" panose="020B0604020202020204" pitchFamily="34" charset="0"/>
        </a:defRPr>
      </a:lvl2pPr>
      <a:lvl3pPr marL="860167" indent="-282490" algn="l" rtl="0" fontAlgn="base">
        <a:spcBef>
          <a:spcPts val="600"/>
        </a:spcBef>
        <a:spcAft>
          <a:spcPct val="0"/>
        </a:spcAft>
        <a:buFont typeface="Wingdings 2" panose="05020102010507070707" pitchFamily="18" charset="2"/>
        <a:buChar char=""/>
        <a:defRPr kumimoji="1" kern="1200">
          <a:solidFill>
            <a:schemeClr val="bg1"/>
          </a:solidFill>
          <a:latin typeface="+mn-lt"/>
          <a:ea typeface="Arial" charset="0"/>
          <a:cs typeface="Arial" panose="020B0604020202020204" pitchFamily="34" charset="0"/>
        </a:defRPr>
      </a:lvl3pPr>
      <a:lvl4pPr marL="1142657" indent="-282490" algn="l" rtl="0" fontAlgn="base">
        <a:spcBef>
          <a:spcPts val="600"/>
        </a:spcBef>
        <a:spcAft>
          <a:spcPct val="0"/>
        </a:spcAft>
        <a:buFont typeface="Wingdings 2" panose="05020102010507070707" pitchFamily="18" charset="2"/>
        <a:buChar char=""/>
        <a:defRPr kumimoji="1" kern="1200">
          <a:solidFill>
            <a:schemeClr val="bg1"/>
          </a:solidFill>
          <a:latin typeface="+mn-lt"/>
          <a:ea typeface="Arial" charset="0"/>
          <a:cs typeface="Arial" panose="020B0604020202020204" pitchFamily="34" charset="0"/>
        </a:defRPr>
      </a:lvl4pPr>
      <a:lvl5pPr marL="1425147" indent="-282490" algn="l" rtl="0" fontAlgn="base">
        <a:spcBef>
          <a:spcPts val="600"/>
        </a:spcBef>
        <a:spcAft>
          <a:spcPct val="0"/>
        </a:spcAft>
        <a:buFont typeface="Wingdings 2" panose="05020102010507070707" pitchFamily="18" charset="2"/>
        <a:buChar char=""/>
        <a:defRPr kumimoji="1" kern="1200">
          <a:solidFill>
            <a:schemeClr val="bg1"/>
          </a:solidFill>
          <a:latin typeface="+mn-lt"/>
          <a:ea typeface="Arial" charset="0"/>
          <a:cs typeface="Arial" panose="020B0604020202020204" pitchFamily="34" charset="0"/>
        </a:defRPr>
      </a:lvl5pPr>
      <a:lvl6pPr marL="1710812" indent="-288838" algn="l" defTabSz="914126" rtl="0" eaLnBrk="1" latinLnBrk="0" hangingPunct="1">
        <a:spcBef>
          <a:spcPct val="20000"/>
        </a:spcBef>
        <a:buFont typeface="Wingdings 2" pitchFamily="18" charset="2"/>
        <a:buChar char=""/>
        <a:defRPr lang="en-US" sz="1799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999650" indent="-288838" algn="l" defTabSz="914126" rtl="0" eaLnBrk="1" latinLnBrk="0" hangingPunct="1">
        <a:spcBef>
          <a:spcPct val="20000"/>
        </a:spcBef>
        <a:buFont typeface="Wingdings 2" pitchFamily="18" charset="2"/>
        <a:buChar char=""/>
        <a:defRPr lang="en-US" sz="1799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076" indent="-288838" algn="l" defTabSz="914126" rtl="0" eaLnBrk="1" latinLnBrk="0" hangingPunct="1">
        <a:spcBef>
          <a:spcPct val="20000"/>
        </a:spcBef>
        <a:buFont typeface="Wingdings 2" pitchFamily="18" charset="2"/>
        <a:buChar char=""/>
        <a:defRPr lang="en-US" sz="1799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0978" indent="-288838" algn="l" defTabSz="914126" rtl="0" eaLnBrk="1" latinLnBrk="0" hangingPunct="1">
        <a:spcBef>
          <a:spcPct val="20000"/>
        </a:spcBef>
        <a:buFont typeface="Wingdings 2" pitchFamily="18" charset="2"/>
        <a:buChar char=""/>
        <a:defRPr lang="en-US" sz="1799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08" y="1825625"/>
            <a:ext cx="102311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8674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5398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blacksea-commission.org/Downloads/Book_of_Abstracts_Zaitsev_95.pd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ctrTitle"/>
          </p:nvPr>
        </p:nvSpPr>
        <p:spPr>
          <a:xfrm>
            <a:off x="7211043" y="1412776"/>
            <a:ext cx="4572001" cy="3733800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 та перспективи морських досліджень </a:t>
            </a:r>
            <a:r>
              <a:rPr lang="uk-UA" sz="3200" dirty="0">
                <a:solidFill>
                  <a:schemeClr val="bg2">
                    <a:lumMod val="25000"/>
                    <a:lumOff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Інституті морської біології Національної академії наук України</a:t>
            </a:r>
            <a:endParaRPr lang="ru-RU" sz="3200" dirty="0">
              <a:solidFill>
                <a:schemeClr val="bg2">
                  <a:lumMod val="25000"/>
                  <a:lumOff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008813" y="5562599"/>
            <a:ext cx="4774231" cy="458689"/>
          </a:xfrm>
        </p:spPr>
        <p:txBody>
          <a:bodyPr rtlCol="0"/>
          <a:lstStyle/>
          <a:p>
            <a:pPr rtl="0"/>
            <a:r>
              <a:rPr lang="ru-RU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чл.-</a:t>
            </a:r>
            <a:r>
              <a:rPr lang="ru-RU" i="1" dirty="0" err="1">
                <a:solidFill>
                  <a:schemeClr val="accent4">
                    <a:lumMod val="40000"/>
                    <a:lumOff val="60000"/>
                  </a:schemeClr>
                </a:solidFill>
              </a:rPr>
              <a:t>кор</a:t>
            </a:r>
            <a:r>
              <a:rPr lang="ru-RU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. НАНУ, </a:t>
            </a:r>
            <a:r>
              <a:rPr lang="ru-RU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Борис Александров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4AF455-C14E-4C6A-80A7-511F150CF46E}"/>
              </a:ext>
            </a:extLst>
          </p:cNvPr>
          <p:cNvPicPr/>
          <p:nvPr/>
        </p:nvPicPr>
        <p:blipFill rotWithShape="1">
          <a:blip r:embed="rId3"/>
          <a:srcRect l="31427" t="10690" r="47568" b="61730"/>
          <a:stretch/>
        </p:blipFill>
        <p:spPr bwMode="auto">
          <a:xfrm>
            <a:off x="6864980" y="281839"/>
            <a:ext cx="1051152" cy="981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275" y="204040"/>
            <a:ext cx="11921041" cy="83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063"/>
            <a:r>
              <a:rPr lang="uk-UA" sz="2399" dirty="0">
                <a:solidFill>
                  <a:prstClr val="white"/>
                </a:solidFill>
                <a:latin typeface="Corbel"/>
              </a:rPr>
              <a:t>На основі бази 13-ти річних спостережень уперше розроблені рівняння для прогнозу кормової бази риб на узмор'ї за об'ємом скиду Дунаю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6122" y="3308811"/>
            <a:ext cx="2671959" cy="40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/>
            <a:r>
              <a:rPr lang="uk-UA" sz="17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Mytilus</a:t>
            </a:r>
            <a:r>
              <a:rPr lang="uk-UA" sz="1799" i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galloprovincialis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64933" y="3461320"/>
            <a:ext cx="7987374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80" defTabSz="457063"/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ln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b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B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13,58 – 0,0564 · 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V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                    (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r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–0,83;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p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0,0028)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8911" y="4215877"/>
            <a:ext cx="1590214" cy="40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/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Mya</a:t>
            </a:r>
            <a:r>
              <a:rPr lang="uk-UA" sz="1999" i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arenaria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8160" y="4215877"/>
            <a:ext cx="7322529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063"/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ln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b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B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6,723 – 0,0235 · 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V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                    (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r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–0,59;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p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0,0413)</a:t>
            </a:r>
            <a:r>
              <a:rPr lang="ru-RU" sz="1999" dirty="0">
                <a:solidFill>
                  <a:prstClr val="white"/>
                </a:solidFill>
                <a:latin typeface="Corbel"/>
              </a:rPr>
              <a:t> </a:t>
            </a:r>
            <a:endParaRPr lang="uk-UA" sz="1999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8911" y="4944858"/>
            <a:ext cx="2638177" cy="4176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>
              <a:lnSpc>
                <a:spcPct val="115000"/>
              </a:lnSpc>
            </a:pP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Calibri" charset="0"/>
              </a:rPr>
              <a:t>Anadara</a:t>
            </a:r>
            <a:r>
              <a:rPr lang="uk-UA" sz="1999" i="1" dirty="0">
                <a:solidFill>
                  <a:prstClr val="white"/>
                </a:solidFill>
                <a:latin typeface="Times New Roman" charset="0"/>
                <a:ea typeface="Calibri" charset="0"/>
              </a:rPr>
              <a:t>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Calibri" charset="0"/>
              </a:rPr>
              <a:t>kagoshimensis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08161" y="4978869"/>
            <a:ext cx="7440262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063"/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ln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999" b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B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7,140 – 0,0197 · 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V 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                     (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r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–0,72; </a:t>
            </a:r>
            <a:r>
              <a:rPr lang="uk-UA" sz="1999" i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p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= 0,0122)</a:t>
            </a:r>
            <a:r>
              <a:rPr lang="ru-RU" sz="1999" dirty="0">
                <a:solidFill>
                  <a:prstClr val="white"/>
                </a:solidFill>
                <a:latin typeface="Corbel"/>
              </a:rPr>
              <a:t> </a:t>
            </a:r>
            <a:endParaRPr lang="uk-UA" sz="1999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6122" y="1488277"/>
            <a:ext cx="1735793" cy="40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/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Зоопланктон</a:t>
            </a:r>
            <a:r>
              <a:rPr lang="ru-RU" sz="1799" dirty="0">
                <a:solidFill>
                  <a:prstClr val="white"/>
                </a:solidFill>
                <a:latin typeface="Corbel"/>
              </a:rPr>
              <a:t> </a:t>
            </a:r>
            <a:endParaRPr lang="uk-UA" sz="1799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43631" y="1526826"/>
            <a:ext cx="7204791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063"/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В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-28,3438 + 8,26046 · </a:t>
            </a:r>
            <a:r>
              <a:rPr lang="en-US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V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                           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(</a:t>
            </a:r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р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0,0492)</a:t>
            </a:r>
            <a:r>
              <a:rPr lang="ru-RU" sz="1999" dirty="0">
                <a:solidFill>
                  <a:prstClr val="white"/>
                </a:solidFill>
                <a:latin typeface="Corbel"/>
              </a:rPr>
              <a:t> </a:t>
            </a:r>
            <a:endParaRPr lang="uk-UA" sz="1999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43629" y="2188549"/>
            <a:ext cx="6814660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063"/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В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2743,6 + 348,743 · </a:t>
            </a:r>
            <a:r>
              <a:rPr lang="en-US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T</a:t>
            </a:r>
            <a:r>
              <a:rPr lang="uk-UA" sz="1999" b="1" baseline="-25000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пов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– 469,204 · </a:t>
            </a:r>
            <a:r>
              <a:rPr lang="en-US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T</a:t>
            </a:r>
            <a:r>
              <a:rPr lang="uk-UA" sz="1999" b="1" baseline="-25000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дно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(</a:t>
            </a:r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р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0,0017)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6122" y="2195339"/>
            <a:ext cx="1610534" cy="40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/>
            <a:r>
              <a:rPr lang="uk-UA" sz="1999" b="1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Мейобентос</a:t>
            </a:r>
            <a:r>
              <a:rPr lang="ru-RU" sz="1999" dirty="0">
                <a:solidFill>
                  <a:prstClr val="white"/>
                </a:solidFill>
                <a:latin typeface="Corbel"/>
              </a:rPr>
              <a:t> </a:t>
            </a:r>
            <a:endParaRPr lang="uk-UA" sz="1999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08161" y="2806842"/>
            <a:ext cx="7285593" cy="40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063"/>
            <a:r>
              <a:rPr lang="uk-UA" sz="1999" b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В </a:t>
            </a:r>
            <a:r>
              <a:rPr lang="uk-UA" sz="1999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-1086,18 + 142,365 · </a:t>
            </a:r>
            <a:r>
              <a:rPr lang="en-US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T</a:t>
            </a:r>
            <a:r>
              <a:rPr lang="ru-RU" sz="1999" b="1" baseline="-25000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пов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+ 29,2617 · </a:t>
            </a:r>
            <a:r>
              <a:rPr lang="en-US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V</a:t>
            </a:r>
            <a:r>
              <a:rPr lang="uk-UA" sz="1999" b="1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            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(</a:t>
            </a:r>
            <a:r>
              <a:rPr lang="uk-UA" sz="1999" dirty="0" err="1">
                <a:solidFill>
                  <a:prstClr val="white"/>
                </a:solidFill>
                <a:latin typeface="Times New Roman" charset="0"/>
                <a:ea typeface="Times New Roman" charset="0"/>
              </a:rPr>
              <a:t>р</a:t>
            </a:r>
            <a:r>
              <a:rPr lang="uk-UA" sz="19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= 0,0010)</a:t>
            </a:r>
            <a:endParaRPr lang="ru-RU" sz="1999" dirty="0">
              <a:solidFill>
                <a:prstClr val="white"/>
              </a:solidFill>
              <a:latin typeface="Times New Roman" charset="0"/>
              <a:ea typeface="Times New Roman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7799" y="6058329"/>
            <a:ext cx="11675070" cy="6461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457063"/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де </a:t>
            </a:r>
            <a:r>
              <a:rPr lang="uk-UA" sz="1799" b="1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В</a:t>
            </a:r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 – біомаса кормових об'єктів, мг</a:t>
            </a:r>
            <a:r>
              <a:rPr lang="uk-UA" sz="1799" dirty="0">
                <a:solidFill>
                  <a:prstClr val="white"/>
                </a:solidFill>
                <a:latin typeface="Times New Roman" charset="0"/>
                <a:ea typeface="Times New Roman" charset="0"/>
              </a:rPr>
              <a:t>·</a:t>
            </a:r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м</a:t>
            </a:r>
            <a:r>
              <a:rPr lang="uk-UA" sz="1799" baseline="30000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-3</a:t>
            </a:r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; </a:t>
            </a:r>
            <a:r>
              <a:rPr lang="en-US" sz="1600" b="1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V</a:t>
            </a:r>
            <a:r>
              <a:rPr lang="en-US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 </a:t>
            </a:r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- об’єм стоку Дунаю, км</a:t>
            </a:r>
            <a:r>
              <a:rPr lang="uk-UA" sz="1799" baseline="30000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3</a:t>
            </a:r>
            <a:r>
              <a:rPr lang="uk-UA" sz="1799" dirty="0">
                <a:solidFill>
                  <a:srgbClr val="000000"/>
                </a:solidFill>
                <a:latin typeface="Times New Roman" charset="0"/>
                <a:ea typeface="Times New Roman" charset="0"/>
              </a:rPr>
              <a:t>; </a:t>
            </a:r>
            <a:r>
              <a:rPr lang="en-US" sz="1799" b="1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T</a:t>
            </a:r>
            <a:r>
              <a:rPr lang="ru-RU" sz="1799" b="1" baseline="-25000" dirty="0" err="1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пов</a:t>
            </a:r>
            <a:r>
              <a:rPr lang="uk-UA" sz="1799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 - температура поверхневого, </a:t>
            </a:r>
            <a:r>
              <a:rPr lang="en-US" sz="1799" b="1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T</a:t>
            </a:r>
            <a:r>
              <a:rPr lang="uk-UA" sz="1799" b="1" baseline="-25000" dirty="0" err="1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дн</a:t>
            </a:r>
            <a:r>
              <a:rPr lang="ru-RU" sz="1799" b="1" baseline="-25000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о</a:t>
            </a:r>
            <a:r>
              <a:rPr lang="uk-UA" sz="1799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 - температура придонного шару, </a:t>
            </a:r>
            <a:r>
              <a:rPr lang="uk-UA" sz="1799" baseline="30000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0</a:t>
            </a:r>
            <a:r>
              <a:rPr lang="uk-UA" sz="1799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С.</a:t>
            </a:r>
            <a:endParaRPr lang="ru-RU" sz="1799" dirty="0">
              <a:solidFill>
                <a:prstClr val="black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600B332-2FDC-4992-B1BF-B197D949A980}"/>
              </a:ext>
            </a:extLst>
          </p:cNvPr>
          <p:cNvSpPr txBox="1"/>
          <p:nvPr/>
        </p:nvSpPr>
        <p:spPr>
          <a:xfrm>
            <a:off x="7678588" y="638705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FFFF00"/>
                </a:solidFill>
              </a:rPr>
              <a:t>У 2020 році прогнозні рівняння будуть уточнені за даними 18 експедицій (2010-2019)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4">
            <a:extLst>
              <a:ext uri="{FF2B5EF4-FFF2-40B4-BE49-F238E27FC236}">
                <a16:creationId xmlns:a16="http://schemas.microsoft.com/office/drawing/2014/main" xmlns="" id="{4B1E9AC6-72C2-47BE-AC3A-5905A64FD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95" y="94904"/>
            <a:ext cx="4545013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6">
            <a:extLst>
              <a:ext uri="{FF2B5EF4-FFF2-40B4-BE49-F238E27FC236}">
                <a16:creationId xmlns:a16="http://schemas.microsoft.com/office/drawing/2014/main" xmlns="" id="{C0E00883-BC6D-40C1-96A8-FAC2202E0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32" y="80616"/>
            <a:ext cx="4489450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7">
            <a:extLst>
              <a:ext uri="{FF2B5EF4-FFF2-40B4-BE49-F238E27FC236}">
                <a16:creationId xmlns:a16="http://schemas.microsoft.com/office/drawing/2014/main" xmlns="" id="{7F951E70-FE7B-4689-9D40-69D25B658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932" y="6393208"/>
            <a:ext cx="9045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Helvetica" panose="020B060402020202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http://www.blacksea-commission.org/Downloads/Book_of_Abstracts_Zaitsev_95.pdf</a:t>
            </a:r>
            <a:r>
              <a:rPr lang="ru-RU" altLang="ru-RU" dirty="0">
                <a:latin typeface="Helvetica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BB4B23C-4AF8-467C-94C5-B9EBC3C44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181" y="141287"/>
            <a:ext cx="2305050" cy="230832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Number of abstracts:</a:t>
            </a:r>
            <a:b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Lithuania 2</a:t>
            </a:r>
            <a:endParaRPr kumimoji="0" lang="ru-RU" alt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Moldova 6</a:t>
            </a:r>
            <a:b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Romania 3</a:t>
            </a:r>
            <a:endParaRPr kumimoji="0" lang="ru-RU" alt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Russian Federation 3</a:t>
            </a:r>
            <a:b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kumimoji="0" lang="en-US" alt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Ukraine 46</a:t>
            </a:r>
            <a:endParaRPr kumimoji="0" lang="uk-UA" alt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TOTALLY - </a:t>
            </a: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Times New Roman" panose="02020603050405020304" pitchFamily="18" charset="0"/>
              </a:rPr>
              <a:t>60</a:t>
            </a: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96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14E7A3B-DF50-4464-A93F-C996A98E16C5}"/>
              </a:ext>
            </a:extLst>
          </p:cNvPr>
          <p:cNvPicPr/>
          <p:nvPr/>
        </p:nvPicPr>
        <p:blipFill rotWithShape="1">
          <a:blip r:embed="rId2"/>
          <a:srcRect l="18372" t="27907" r="8900" b="11903"/>
          <a:stretch/>
        </p:blipFill>
        <p:spPr bwMode="auto">
          <a:xfrm>
            <a:off x="2638028" y="260648"/>
            <a:ext cx="7055226" cy="35251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7E7B9A2-6341-4BC5-959A-65F88F41AF2A}"/>
              </a:ext>
            </a:extLst>
          </p:cNvPr>
          <p:cNvSpPr/>
          <p:nvPr/>
        </p:nvSpPr>
        <p:spPr>
          <a:xfrm>
            <a:off x="405781" y="4032909"/>
            <a:ext cx="113772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ІМБ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НАНУ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представник України у міжнародній організації із вивчення інвазійних видів –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ESENIAS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 якій беруть участь </a:t>
            </a:r>
            <a:r>
              <a:rPr lang="uk-UA" sz="2000" dirty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Албанія, Болгарія, Боснія і Герцеговина, Греція, Італія, Хорватія, Північна Македонія, Румунія, Сербія, Словенія, Туреччина, Угорщина, Чорногорія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Кожного року організація проводить наукові конференції, присвячені вивченню видів-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вселенців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За ініціативою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ІМБ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НАНУ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було висунуто пропозицію провести наступну 10-ту ювілейну конференцію в Києві. Президія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НАН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України підтримала пропозицію. Міжнародна конференція в Києві відбудиться в рамках угоди про наукове співробітництво між Болгарською академією наук і </a:t>
            </a:r>
            <a:r>
              <a:rPr lang="uk-UA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НАН</a:t>
            </a:r>
            <a:r>
              <a:rPr lang="uk-UA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України.</a:t>
            </a:r>
            <a:endParaRPr lang="ru-RU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11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33E4A40-D7C0-4C38-8DAE-6B570FB51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93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216F8E1-CA3B-482E-BC5A-F1DDB80E352E}"/>
              </a:ext>
            </a:extLst>
          </p:cNvPr>
          <p:cNvSpPr/>
          <p:nvPr/>
        </p:nvSpPr>
        <p:spPr>
          <a:xfrm>
            <a:off x="5438248" y="116632"/>
            <a:ext cx="65527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atin typeface="Arial" panose="020B0604020202020204" pitchFamily="34" charset="0"/>
                <a:cs typeface="Arial" panose="020B0604020202020204" pitchFamily="34" charset="0"/>
              </a:rPr>
              <a:t>Наша спільна </a:t>
            </a:r>
            <a:r>
              <a:rPr lang="uk-UA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Одісея</a:t>
            </a:r>
            <a:r>
              <a:rPr lang="uk-UA" sz="3200" b="1" dirty="0">
                <a:latin typeface="Arial" panose="020B0604020202020204" pitchFamily="34" charset="0"/>
                <a:cs typeface="Arial" panose="020B0604020202020204" pitchFamily="34" charset="0"/>
              </a:rPr>
              <a:t>: минуле, теперішнє та майбутнє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8AE8085-3F9C-4FAB-B30A-6A982AC210FD}"/>
              </a:ext>
            </a:extLst>
          </p:cNvPr>
          <p:cNvSpPr/>
          <p:nvPr/>
        </p:nvSpPr>
        <p:spPr>
          <a:xfrm>
            <a:off x="8142525" y="1484784"/>
            <a:ext cx="4199179" cy="2940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uk-UA" b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Теперішній час</a:t>
            </a:r>
            <a:endParaRPr lang="ru-RU" u="sng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Демографія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Вода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Екологічна рівновага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Збереження дикої природи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Дослідження планет Сонячної системи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Генезис комп'ютерних технологій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Гігієна цивілізації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Астробіологія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05A679C-233C-48C1-9A2A-F9FAB8BBF3B1}"/>
              </a:ext>
            </a:extLst>
          </p:cNvPr>
          <p:cNvSpPr/>
          <p:nvPr/>
        </p:nvSpPr>
        <p:spPr>
          <a:xfrm>
            <a:off x="5059093" y="1484784"/>
            <a:ext cx="3118420" cy="1666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uk-UA" b="1" u="sng" dirty="0">
                <a:solidFill>
                  <a:srgbClr val="FFFFA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Минуле</a:t>
            </a:r>
            <a:endParaRPr lang="ru-RU" u="sng" dirty="0">
              <a:solidFill>
                <a:srgbClr val="FFFFA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uk-UA" dirty="0">
                <a:solidFill>
                  <a:srgbClr val="FFFFA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Минулі катастрофи та війни</a:t>
            </a:r>
            <a:endParaRPr lang="ru-RU" dirty="0">
              <a:solidFill>
                <a:srgbClr val="FFFFA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uk-UA" dirty="0">
                <a:solidFill>
                  <a:srgbClr val="FFFFA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Відокремлення світу</a:t>
            </a:r>
            <a:endParaRPr lang="ru-RU" dirty="0">
              <a:solidFill>
                <a:srgbClr val="FFFFA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uk-UA" dirty="0">
                <a:solidFill>
                  <a:srgbClr val="FFFFA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Секрети Антарктики</a:t>
            </a:r>
            <a:endParaRPr lang="ru-RU" dirty="0">
              <a:solidFill>
                <a:srgbClr val="FFFFA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uk-UA" dirty="0">
                <a:solidFill>
                  <a:srgbClr val="FFFFA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Минулі досягнення</a:t>
            </a:r>
            <a:endParaRPr lang="ru-RU" dirty="0">
              <a:solidFill>
                <a:srgbClr val="FFFFA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0CF857-B4CF-42E9-9B1E-FC2D9BF15827}"/>
              </a:ext>
            </a:extLst>
          </p:cNvPr>
          <p:cNvSpPr/>
          <p:nvPr/>
        </p:nvSpPr>
        <p:spPr>
          <a:xfrm>
            <a:off x="5059093" y="4084886"/>
            <a:ext cx="5998740" cy="262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u="sng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Майбутнє</a:t>
            </a:r>
            <a:endParaRPr lang="ru-RU" u="sng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Прийняття нових природних технологій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Інтернет або </a:t>
            </a:r>
            <a:r>
              <a:rPr lang="uk-UA" dirty="0" err="1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Кіберсфера</a:t>
            </a: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Роль науки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Еволюційна психологія;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Як зберегти нашу цивілізацію від небезпек?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Найближче майбутнє: штучний інтелект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Далеке майбутнє: </a:t>
            </a:r>
            <a:r>
              <a:rPr lang="uk-UA" dirty="0" err="1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трансгуманізм</a:t>
            </a: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dirty="0" err="1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кріоніка</a:t>
            </a: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та безсмертя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Дуже далеке майбутнє: від цивілізації до </a:t>
            </a:r>
            <a:r>
              <a:rPr lang="uk-UA" dirty="0" err="1">
                <a:solidFill>
                  <a:srgbClr val="92D2E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суперцивілізації</a:t>
            </a:r>
            <a:endParaRPr lang="ru-RU" dirty="0">
              <a:solidFill>
                <a:srgbClr val="92D2E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41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5B5F6B8-63EF-EB49-AE3E-9B1445B83BE4}"/>
              </a:ext>
            </a:extLst>
          </p:cNvPr>
          <p:cNvSpPr/>
          <p:nvPr/>
        </p:nvSpPr>
        <p:spPr>
          <a:xfrm>
            <a:off x="333772" y="0"/>
            <a:ext cx="11521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Пропозиції</a:t>
            </a:r>
            <a:endParaRPr lang="ru-RU" sz="2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uk-UA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 переліку науково-технічних завдань до «</a:t>
            </a:r>
            <a:r>
              <a:rPr lang="uk-UA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Концепції Державної цільової науково-технічної програми відновлення морських досліджень на період до 2025 року</a:t>
            </a:r>
            <a:r>
              <a:rPr lang="uk-UA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за напрямком Секції «Морська екологія і морська біологія»</a:t>
            </a:r>
            <a:endParaRPr lang="ru-RU" sz="2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11CD3A3-18B2-2C42-BF1F-2C981B0D5C50}"/>
              </a:ext>
            </a:extLst>
          </p:cNvPr>
          <p:cNvSpPr/>
          <p:nvPr/>
        </p:nvSpPr>
        <p:spPr>
          <a:xfrm>
            <a:off x="225760" y="2276872"/>
            <a:ext cx="11737304" cy="440120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itchFamily="2" charset="2"/>
              <a:buChar char=""/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Створення відповідної дослідницької інфраструктури за напрямком біолого-екологічних досліджень, відновлення науково-дослідного флоту та сучасної системи підготовки спеціалістів морських галузей з урахуванням досвіду європейської та світової науки.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itchFamily="2" charset="2"/>
              <a:buChar char=""/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Впровадження сучасних методів молекулярно-генетичних спостережень в практику океанологічних досліджень України для забезпечення ефективних заходів охорони навколишнього природного середовища та людини.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itchFamily="2" charset="2"/>
              <a:buChar char=""/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Забезпечення виконання державного екологічного моніторингу Чорного і Азовського морів як природних об’єктів міжнародного природокористування з метою</a:t>
            </a: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вироблення науково обґрунтованих рекомендацій для управлінських рішень.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itchFamily="2" charset="2"/>
              <a:buChar char=""/>
            </a:pPr>
            <a:r>
              <a:rPr lang="uk-UA" sz="20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Проведення спеціального моніторингу стану водних біоресурсів на акваторіях природно-заповідного фонду для оцінки їх запасів і визначення допустимих лімітів вилучення.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2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B1261814-BC4A-48A2-A126-63E80C82EEE7}"/>
              </a:ext>
            </a:extLst>
          </p:cNvPr>
          <p:cNvGrpSpPr/>
          <p:nvPr/>
        </p:nvGrpSpPr>
        <p:grpSpPr>
          <a:xfrm>
            <a:off x="0" y="0"/>
            <a:ext cx="12287100" cy="6661215"/>
            <a:chOff x="0" y="0"/>
            <a:chExt cx="12287100" cy="6661215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xmlns="" id="{696BABA7-6CC9-41D9-916A-AADBA948EAFB}"/>
                </a:ext>
              </a:extLst>
            </p:cNvPr>
            <p:cNvGrpSpPr/>
            <p:nvPr/>
          </p:nvGrpSpPr>
          <p:grpSpPr>
            <a:xfrm>
              <a:off x="0" y="0"/>
              <a:ext cx="12287100" cy="6661215"/>
              <a:chOff x="5120768" y="902720"/>
              <a:chExt cx="7337682" cy="4127446"/>
            </a:xfrm>
          </p:grpSpPr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xmlns="" id="{6309A11F-0F43-4DFF-A453-AF6552F07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20768" y="902720"/>
                <a:ext cx="7337682" cy="4127446"/>
              </a:xfrm>
              <a:prstGeom prst="rect">
                <a:avLst/>
              </a:prstGeom>
            </p:spPr>
          </p:pic>
          <p:sp>
            <p:nvSpPr>
              <p:cNvPr id="4" name="Rectangle 11">
                <a:extLst>
                  <a:ext uri="{FF2B5EF4-FFF2-40B4-BE49-F238E27FC236}">
                    <a16:creationId xmlns:a16="http://schemas.microsoft.com/office/drawing/2014/main" xmlns="" id="{3813B2F3-C996-4342-BF3C-A2DF5E4C9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240" y="4236057"/>
                <a:ext cx="853710" cy="235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defTabSz="914126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ru-RU" sz="1799" i="1" dirty="0">
                    <a:solidFill>
                      <a:srgbClr val="FFFFFF"/>
                    </a:solidFill>
                    <a:latin typeface="Times New Roman" panose="02020603050405020304" pitchFamily="18" charset="0"/>
                  </a:rPr>
                  <a:t>Mugil </a:t>
                </a:r>
                <a:r>
                  <a:rPr lang="en-US" altLang="ru-RU" sz="1799" i="1" dirty="0" err="1">
                    <a:solidFill>
                      <a:srgbClr val="FFFFFF"/>
                    </a:solidFill>
                    <a:latin typeface="Times New Roman" panose="02020603050405020304" pitchFamily="18" charset="0"/>
                  </a:rPr>
                  <a:t>soiuy</a:t>
                </a:r>
                <a:r>
                  <a:rPr lang="ru-RU" altLang="ru-RU" sz="1799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4FB45F3E-4D5A-49DA-A08B-ECFF25AC101F}"/>
                </a:ext>
              </a:extLst>
            </p:cNvPr>
            <p:cNvSpPr txBox="1"/>
            <p:nvPr/>
          </p:nvSpPr>
          <p:spPr>
            <a:xfrm>
              <a:off x="408107" y="645704"/>
              <a:ext cx="4815675" cy="523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26"/>
              <a:r>
                <a:rPr lang="uk-UA" sz="2799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Дуже дякую за увагу</a:t>
              </a:r>
              <a:endParaRPr lang="ru-RU" sz="2799" dirty="0">
                <a:solidFill>
                  <a:prstClr val="white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256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Изображение 2" descr="dno-uzhnyi-ocean.jpg">
            <a:extLst>
              <a:ext uri="{FF2B5EF4-FFF2-40B4-BE49-F238E27FC236}">
                <a16:creationId xmlns:a16="http://schemas.microsoft.com/office/drawing/2014/main" xmlns="" id="{D4F5707E-0E36-4984-A5D3-A94C88528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93"/>
            <a:ext cx="12188825" cy="685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Прямоугольник 3">
            <a:extLst>
              <a:ext uri="{FF2B5EF4-FFF2-40B4-BE49-F238E27FC236}">
                <a16:creationId xmlns:a16="http://schemas.microsoft.com/office/drawing/2014/main" xmlns="" id="{134ECCCA-2B65-4885-9A93-63CD0D767D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9071" y="1086460"/>
            <a:ext cx="8224790" cy="19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 defTabSz="914126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2399" dirty="0">
                <a:solidFill>
                  <a:prstClr val="white"/>
                </a:solidFill>
              </a:rPr>
              <a:t>Загальне різноманіття на Землі: тварини – </a:t>
            </a:r>
            <a:r>
              <a:rPr lang="uk-UA" altLang="ru-RU" sz="2399" b="1" dirty="0">
                <a:solidFill>
                  <a:prstClr val="white"/>
                </a:solidFill>
              </a:rPr>
              <a:t>1 млн</a:t>
            </a:r>
            <a:r>
              <a:rPr lang="uk-UA" altLang="ru-RU" sz="2399" dirty="0">
                <a:solidFill>
                  <a:prstClr val="white"/>
                </a:solidFill>
              </a:rPr>
              <a:t>. видів</a:t>
            </a:r>
          </a:p>
          <a:p>
            <a:pPr defTabSz="914126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2399" dirty="0">
                <a:solidFill>
                  <a:prstClr val="white"/>
                </a:solidFill>
              </a:rPr>
              <a:t>                                                рослини – </a:t>
            </a:r>
            <a:r>
              <a:rPr lang="uk-UA" altLang="ru-RU" sz="2399" b="1" dirty="0">
                <a:solidFill>
                  <a:prstClr val="white"/>
                </a:solidFill>
              </a:rPr>
              <a:t>125 тис</a:t>
            </a:r>
            <a:r>
              <a:rPr lang="uk-UA" altLang="ru-RU" sz="2399" dirty="0">
                <a:solidFill>
                  <a:prstClr val="white"/>
                </a:solidFill>
              </a:rPr>
              <a:t>. видів</a:t>
            </a:r>
          </a:p>
          <a:p>
            <a:pPr defTabSz="914126" fontAlgn="base">
              <a:spcBef>
                <a:spcPct val="0"/>
              </a:spcBef>
              <a:spcAft>
                <a:spcPct val="0"/>
              </a:spcAft>
            </a:pPr>
            <a:endParaRPr lang="uk-UA" altLang="ru-RU" sz="2399" dirty="0">
              <a:solidFill>
                <a:prstClr val="white"/>
              </a:solidFill>
            </a:endParaRPr>
          </a:p>
          <a:p>
            <a:pPr defTabSz="914126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2399" dirty="0">
                <a:solidFill>
                  <a:prstClr val="white"/>
                </a:solidFill>
              </a:rPr>
              <a:t>У Світовому океані описано </a:t>
            </a:r>
            <a:r>
              <a:rPr lang="uk-UA" altLang="ru-RU" sz="2399" b="1" dirty="0">
                <a:solidFill>
                  <a:prstClr val="white"/>
                </a:solidFill>
              </a:rPr>
              <a:t>274 тис</a:t>
            </a:r>
            <a:r>
              <a:rPr lang="uk-UA" altLang="ru-RU" sz="2399" dirty="0">
                <a:solidFill>
                  <a:prstClr val="white"/>
                </a:solidFill>
              </a:rPr>
              <a:t>. видів тварин </a:t>
            </a:r>
          </a:p>
          <a:p>
            <a:pPr defTabSz="914126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2399" dirty="0">
                <a:solidFill>
                  <a:prstClr val="white"/>
                </a:solidFill>
              </a:rPr>
              <a:t>                                          (це </a:t>
            </a:r>
            <a:r>
              <a:rPr lang="uk-UA" altLang="ru-RU" sz="2399" dirty="0">
                <a:solidFill>
                  <a:srgbClr val="FFFF00"/>
                </a:solidFill>
              </a:rPr>
              <a:t>1/3</a:t>
            </a:r>
            <a:r>
              <a:rPr lang="uk-UA" altLang="ru-RU" sz="2399" dirty="0">
                <a:solidFill>
                  <a:prstClr val="white"/>
                </a:solidFill>
              </a:rPr>
              <a:t> від </a:t>
            </a:r>
            <a:r>
              <a:rPr lang="uk-UA" altLang="ru-RU" sz="2399" dirty="0">
                <a:solidFill>
                  <a:srgbClr val="FFFF00"/>
                </a:solidFill>
              </a:rPr>
              <a:t>очікуваного</a:t>
            </a:r>
            <a:r>
              <a:rPr lang="uk-UA" altLang="ru-RU" sz="2399" dirty="0">
                <a:solidFill>
                  <a:prstClr val="white"/>
                </a:solidFill>
              </a:rPr>
              <a:t>)</a:t>
            </a:r>
            <a:endParaRPr lang="uk-UA" altLang="ru-RU" sz="2399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8D244AA-A2AD-4D9F-9217-B81F9EA7830A}"/>
              </a:ext>
            </a:extLst>
          </p:cNvPr>
          <p:cNvSpPr/>
          <p:nvPr/>
        </p:nvSpPr>
        <p:spPr>
          <a:xfrm>
            <a:off x="1920152" y="333499"/>
            <a:ext cx="9501473" cy="5846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26"/>
            <a:r>
              <a:rPr lang="uk-UA" sz="3199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Певні припущення з підручників</a:t>
            </a:r>
            <a:r>
              <a:rPr lang="en-US" sz="3199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199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US" sz="3199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2000</a:t>
            </a:r>
            <a:r>
              <a:rPr lang="uk-UA" sz="3199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року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2F889208-3ECE-3D43-8E7B-C7FBAAC2D742}"/>
              </a:ext>
            </a:extLst>
          </p:cNvPr>
          <p:cNvGraphicFramePr>
            <a:graphicFrameLocks noGrp="1"/>
          </p:cNvGraphicFramePr>
          <p:nvPr/>
        </p:nvGraphicFramePr>
        <p:xfrm>
          <a:off x="580236" y="522547"/>
          <a:ext cx="8854467" cy="6537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1003">
                  <a:extLst>
                    <a:ext uri="{9D8B030D-6E8A-4147-A177-3AD203B41FA5}">
                      <a16:colId xmlns:a16="http://schemas.microsoft.com/office/drawing/2014/main" xmlns="" val="360606786"/>
                    </a:ext>
                  </a:extLst>
                </a:gridCol>
                <a:gridCol w="1837245">
                  <a:extLst>
                    <a:ext uri="{9D8B030D-6E8A-4147-A177-3AD203B41FA5}">
                      <a16:colId xmlns:a16="http://schemas.microsoft.com/office/drawing/2014/main" xmlns="" val="3139990882"/>
                    </a:ext>
                  </a:extLst>
                </a:gridCol>
                <a:gridCol w="1837245">
                  <a:extLst>
                    <a:ext uri="{9D8B030D-6E8A-4147-A177-3AD203B41FA5}">
                      <a16:colId xmlns:a16="http://schemas.microsoft.com/office/drawing/2014/main" xmlns="" val="2913148685"/>
                    </a:ext>
                  </a:extLst>
                </a:gridCol>
                <a:gridCol w="1689487">
                  <a:extLst>
                    <a:ext uri="{9D8B030D-6E8A-4147-A177-3AD203B41FA5}">
                      <a16:colId xmlns:a16="http://schemas.microsoft.com/office/drawing/2014/main" xmlns="" val="2960494512"/>
                    </a:ext>
                  </a:extLst>
                </a:gridCol>
                <a:gridCol w="1689487">
                  <a:extLst>
                    <a:ext uri="{9D8B030D-6E8A-4147-A177-3AD203B41FA5}">
                      <a16:colId xmlns:a16="http://schemas.microsoft.com/office/drawing/2014/main" xmlns="" val="3061550820"/>
                    </a:ext>
                  </a:extLst>
                </a:gridCol>
              </a:tblGrid>
              <a:tr h="40064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Кількість видів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ЗЕМЛЯ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ОКЕАН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7006891"/>
                  </a:ext>
                </a:extLst>
              </a:tr>
              <a:tr h="685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Зафіксовано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Прогнозується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Зафіксовано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Прогнозується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783009159"/>
                  </a:ext>
                </a:extLst>
              </a:tr>
              <a:tr h="360586"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Еукаріоти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7592904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Animalia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953,434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7,770,000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171,082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2,150,000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3119101175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Chromista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13,033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27,500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4,859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858662805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Fungi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43,271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611,000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1,097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5,320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115225852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Plantae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215,644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298,000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16,600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226060990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Protozoa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8,118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36,400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8,118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36,400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693496898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Всього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1,233,500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8,740,000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193,756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2,210,000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919973562"/>
                  </a:ext>
                </a:extLst>
              </a:tr>
              <a:tr h="360586"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Прокаріоти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7904618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Archaea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340658401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Bacteria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10,358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9,680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1,320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148513762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Всього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10,860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10,100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1,320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551817405"/>
                  </a:ext>
                </a:extLst>
              </a:tr>
              <a:tr h="4006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ВЗАГАЛІ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1,244,360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8,750,000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194,409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5146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2,210,000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288981105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4A4DE24-0A5D-4A4A-A0F6-6C3FB8C4BF26}"/>
              </a:ext>
            </a:extLst>
          </p:cNvPr>
          <p:cNvSpPr/>
          <p:nvPr/>
        </p:nvSpPr>
        <p:spPr>
          <a:xfrm>
            <a:off x="9580891" y="3054363"/>
            <a:ext cx="2386319" cy="267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063"/>
            <a:r>
              <a:rPr lang="uk-UA" sz="2799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Сьогодні на </a:t>
            </a:r>
            <a:r>
              <a:rPr lang="uk-UA" sz="2799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Землі</a:t>
            </a:r>
            <a:r>
              <a:rPr lang="uk-UA" sz="2799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зафіксовано лише </a:t>
            </a:r>
            <a:r>
              <a:rPr lang="uk-UA" sz="2799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14%</a:t>
            </a:r>
            <a:r>
              <a:rPr lang="uk-UA" sz="2799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видів, а в </a:t>
            </a:r>
            <a:r>
              <a:rPr lang="uk-UA" sz="2799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Океані</a:t>
            </a:r>
            <a:r>
              <a:rPr lang="uk-UA" sz="2799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uk-UA" sz="2799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9%</a:t>
            </a:r>
            <a:endParaRPr lang="uk-UA" sz="2799" b="1" dirty="0">
              <a:solidFill>
                <a:srgbClr val="FF0000"/>
              </a:solidFill>
              <a:latin typeface="Corbel" panose="020B0503020204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035DA9-E4E8-1642-B739-6D10ADDC6A69}"/>
              </a:ext>
            </a:extLst>
          </p:cNvPr>
          <p:cNvSpPr txBox="1"/>
          <p:nvPr/>
        </p:nvSpPr>
        <p:spPr>
          <a:xfrm>
            <a:off x="9511635" y="522548"/>
            <a:ext cx="2455574" cy="224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063">
              <a:defRPr/>
            </a:pPr>
            <a:r>
              <a:rPr lang="uk-UA" sz="2799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Загальне біологічне різноманіття на нашій планеті</a:t>
            </a:r>
            <a:endParaRPr lang="ru-RU" sz="2799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80A4E99-04C4-1D4A-85CD-D5E8B66C8B9A}"/>
              </a:ext>
            </a:extLst>
          </p:cNvPr>
          <p:cNvSpPr/>
          <p:nvPr/>
        </p:nvSpPr>
        <p:spPr>
          <a:xfrm>
            <a:off x="9511635" y="6016955"/>
            <a:ext cx="2375416" cy="430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>
              <a:defRPr/>
            </a:pPr>
            <a:r>
              <a:rPr lang="uk-UA" sz="2199" dirty="0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uk-UA" sz="2199" i="1" dirty="0" err="1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Mora</a:t>
            </a:r>
            <a:r>
              <a:rPr lang="uk-UA" sz="2199" i="1" dirty="0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199" i="1" dirty="0" err="1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uk-UA" sz="2199" i="1" dirty="0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199" i="1" dirty="0" err="1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</a:t>
            </a:r>
            <a:r>
              <a:rPr lang="uk-UA" sz="2199" i="1" dirty="0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2011</a:t>
            </a:r>
            <a:r>
              <a:rPr lang="uk-UA" sz="2199" dirty="0">
                <a:solidFill>
                  <a:srgbClr val="1A1A1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199" dirty="0">
                <a:solidFill>
                  <a:prstClr val="black"/>
                </a:solidFill>
                <a:latin typeface="Corbel" panose="020B050302020402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1475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6000EBD-2F27-154E-BDC4-86026AE1F638}"/>
              </a:ext>
            </a:extLst>
          </p:cNvPr>
          <p:cNvSpPr/>
          <p:nvPr/>
        </p:nvSpPr>
        <p:spPr>
          <a:xfrm>
            <a:off x="-1" y="893"/>
            <a:ext cx="12188825" cy="6856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063">
              <a:defRPr/>
            </a:pPr>
            <a:endParaRPr lang="ru-RU" sz="1799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FC8825D-6581-474C-BBB4-8B155C67BF45}"/>
              </a:ext>
            </a:extLst>
          </p:cNvPr>
          <p:cNvSpPr/>
          <p:nvPr/>
        </p:nvSpPr>
        <p:spPr>
          <a:xfrm>
            <a:off x="1009857" y="383587"/>
            <a:ext cx="10169110" cy="595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063">
              <a:lnSpc>
                <a:spcPct val="107000"/>
              </a:lnSpc>
              <a:spcAft>
                <a:spcPts val="800"/>
              </a:spcAft>
            </a:pPr>
            <a:r>
              <a:rPr lang="uk-UA" sz="3199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Сучасні зміни біологічного різноманіття Чорного моря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6378089D-B9CC-4998-981D-FAEC6CA3A594}"/>
              </a:ext>
            </a:extLst>
          </p:cNvPr>
          <p:cNvGraphicFramePr>
            <a:graphicFrameLocks noGrp="1"/>
          </p:cNvGraphicFramePr>
          <p:nvPr/>
        </p:nvGraphicFramePr>
        <p:xfrm>
          <a:off x="3187357" y="1369660"/>
          <a:ext cx="8736641" cy="4589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4895">
                  <a:extLst>
                    <a:ext uri="{9D8B030D-6E8A-4147-A177-3AD203B41FA5}">
                      <a16:colId xmlns:a16="http://schemas.microsoft.com/office/drawing/2014/main" xmlns="" val="2961403610"/>
                    </a:ext>
                  </a:extLst>
                </a:gridCol>
                <a:gridCol w="1209983">
                  <a:extLst>
                    <a:ext uri="{9D8B030D-6E8A-4147-A177-3AD203B41FA5}">
                      <a16:colId xmlns:a16="http://schemas.microsoft.com/office/drawing/2014/main" xmlns="" val="3606695602"/>
                    </a:ext>
                  </a:extLst>
                </a:gridCol>
                <a:gridCol w="1274463">
                  <a:extLst>
                    <a:ext uri="{9D8B030D-6E8A-4147-A177-3AD203B41FA5}">
                      <a16:colId xmlns:a16="http://schemas.microsoft.com/office/drawing/2014/main" xmlns="" val="3075241183"/>
                    </a:ext>
                  </a:extLst>
                </a:gridCol>
                <a:gridCol w="4017300">
                  <a:extLst>
                    <a:ext uri="{9D8B030D-6E8A-4147-A177-3AD203B41FA5}">
                      <a16:colId xmlns:a16="http://schemas.microsoft.com/office/drawing/2014/main" xmlns="" val="2314145851"/>
                    </a:ext>
                  </a:extLst>
                </a:gridCol>
              </a:tblGrid>
              <a:tr h="31219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noProof="0" dirty="0">
                          <a:effectLst/>
                          <a:latin typeface="+mj-lt"/>
                        </a:rPr>
                        <a:t>Група організмів</a:t>
                      </a:r>
                      <a:endParaRPr lang="uk-UA" sz="1800" noProof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+mj-lt"/>
                        </a:rPr>
                        <a:t>             Кількість видів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5708235"/>
                  </a:ext>
                </a:extLst>
              </a:tr>
              <a:tr h="867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Zaitsev, </a:t>
                      </a:r>
                      <a:r>
                        <a:rPr lang="en-US" sz="1800" dirty="0" err="1">
                          <a:effectLst/>
                          <a:latin typeface="+mj-lt"/>
                        </a:rPr>
                        <a:t>Mamaev</a:t>
                      </a:r>
                      <a:r>
                        <a:rPr lang="en-US" sz="1800" dirty="0">
                          <a:effectLst/>
                          <a:latin typeface="+mj-lt"/>
                        </a:rPr>
                        <a:t>, 1997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+mj-lt"/>
                        </a:rPr>
                        <a:t>Уточнення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+mj-lt"/>
                        </a:rPr>
                        <a:t>Література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019834530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Fungi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175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j-lt"/>
                        </a:rPr>
                        <a:t>175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829015440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</a:rPr>
                        <a:t>Macrophytobenthos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311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453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</a:rPr>
                        <a:t>MISIS&amp;EMBLAS</a:t>
                      </a:r>
                      <a:r>
                        <a:rPr lang="en-US" sz="1800" dirty="0">
                          <a:effectLst/>
                          <a:latin typeface="+mj-lt"/>
                        </a:rPr>
                        <a:t>, 2015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763533416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Microphythobenthos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388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1260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</a:rPr>
                        <a:t>Nevrova</a:t>
                      </a:r>
                      <a:r>
                        <a:rPr lang="en-US" sz="1800" dirty="0">
                          <a:effectLst/>
                          <a:latin typeface="+mj-lt"/>
                        </a:rPr>
                        <a:t> et al.</a:t>
                      </a:r>
                      <a:r>
                        <a:rPr lang="ru-RU" sz="1800" dirty="0">
                          <a:effectLst/>
                          <a:latin typeface="+mj-lt"/>
                        </a:rPr>
                        <a:t>, 2015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425312402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Phytoplankton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745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1520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The Black Sea microalgae</a:t>
                      </a:r>
                      <a:r>
                        <a:rPr lang="ru-RU" sz="1800" dirty="0">
                          <a:effectLst/>
                          <a:latin typeface="+mj-lt"/>
                        </a:rPr>
                        <a:t>, 20</a:t>
                      </a:r>
                      <a:r>
                        <a:rPr lang="en-US" sz="1800" dirty="0">
                          <a:effectLst/>
                          <a:latin typeface="+mj-lt"/>
                        </a:rPr>
                        <a:t>08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3453010467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Zooplankton*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390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390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2290279627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Meiobenthos**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669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j-lt"/>
                        </a:rPr>
                        <a:t>669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998975032"/>
                  </a:ext>
                </a:extLst>
              </a:tr>
              <a:tr h="5738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Macrozoobenthos***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920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j-lt"/>
                        </a:rPr>
                        <a:t>1008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Check list Polychaeta, 2012; </a:t>
                      </a:r>
                      <a:r>
                        <a:rPr lang="en-US" sz="1800" dirty="0" err="1">
                          <a:effectLst/>
                          <a:latin typeface="+mj-lt"/>
                        </a:rPr>
                        <a:t>Shurova</a:t>
                      </a:r>
                      <a:r>
                        <a:rPr lang="ru-RU" sz="1800" dirty="0">
                          <a:effectLst/>
                          <a:latin typeface="+mj-lt"/>
                        </a:rPr>
                        <a:t>, 2019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653320664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Pisces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168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j-lt"/>
                        </a:rPr>
                        <a:t>201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</a:rPr>
                        <a:t>FishBase</a:t>
                      </a:r>
                      <a:r>
                        <a:rPr lang="en-US" sz="1800" dirty="0">
                          <a:effectLst/>
                          <a:latin typeface="+mj-lt"/>
                        </a:rPr>
                        <a:t>,</a:t>
                      </a:r>
                      <a:r>
                        <a:rPr lang="ru-RU" sz="1800" dirty="0">
                          <a:effectLst/>
                          <a:latin typeface="+mj-lt"/>
                        </a:rPr>
                        <a:t> 2015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3154929606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Mammalia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</a:rPr>
                        <a:t>4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j-lt"/>
                        </a:rPr>
                        <a:t>4</a:t>
                      </a:r>
                      <a:endParaRPr lang="ru-RU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1803872903"/>
                  </a:ext>
                </a:extLst>
              </a:tr>
              <a:tr h="3121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Arial Black" panose="020B0A04020102020204" pitchFamily="34" charset="0"/>
                        </a:rPr>
                        <a:t>ВСЬОГО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marR="37846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j-lt"/>
                        </a:rPr>
                        <a:t>   </a:t>
                      </a:r>
                      <a:r>
                        <a:rPr lang="en-US" sz="1600" b="1" dirty="0">
                          <a:effectLst/>
                          <a:latin typeface="Arial Black" panose="020B0A04020102020204" pitchFamily="34" charset="0"/>
                        </a:rPr>
                        <a:t>3770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5680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xmlns="" val="3589791621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B38ED53-042F-420B-AF14-C795FC2B03BE}"/>
              </a:ext>
            </a:extLst>
          </p:cNvPr>
          <p:cNvSpPr/>
          <p:nvPr/>
        </p:nvSpPr>
        <p:spPr>
          <a:xfrm>
            <a:off x="2496601" y="6041524"/>
            <a:ext cx="9427396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063">
              <a:defRPr/>
            </a:pPr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Zooplankton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*: Radiolaria,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Tintinnoinea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other Infusoria,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Sciphozoa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Ctenophora,Rotatoria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Calanoida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Cyclopoida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Chaetognatha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063">
              <a:defRPr/>
            </a:pPr>
            <a:r>
              <a:rPr lang="en-US" sz="1400" b="1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Meiobenthos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**: Foraminifera,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Sarcodina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Nematoda,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Gastrotricha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Kinorhyncha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Kamptozoa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Acarina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Harpacticoida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Ostracoda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457063">
              <a:defRPr/>
            </a:pPr>
            <a:r>
              <a:rPr lang="en-US" sz="1400" b="1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Macrozoobenthos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*** – </a:t>
            </a:r>
            <a:r>
              <a:rPr lang="uk-UA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усі інші групи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103FDDF-04E5-FE40-99B9-F816B8C74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13" y="1369660"/>
            <a:ext cx="2922532" cy="45162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A51EFAE-CEC0-1043-8258-ABA1D914D1CB}"/>
              </a:ext>
            </a:extLst>
          </p:cNvPr>
          <p:cNvSpPr txBox="1"/>
          <p:nvPr/>
        </p:nvSpPr>
        <p:spPr>
          <a:xfrm>
            <a:off x="132413" y="6041525"/>
            <a:ext cx="877443" cy="46154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defTabSz="457063">
              <a:defRPr/>
            </a:pPr>
            <a:r>
              <a:rPr lang="en-US" sz="2399" b="1" dirty="0">
                <a:solidFill>
                  <a:prstClr val="black"/>
                </a:solidFill>
                <a:latin typeface="Calibri"/>
              </a:rPr>
              <a:t>1997</a:t>
            </a:r>
            <a:endParaRPr lang="ru-RU" sz="2399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9348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7897FC7-EBD9-DD45-ABEB-5DAEE66058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1" b="15210"/>
          <a:stretch/>
        </p:blipFill>
        <p:spPr>
          <a:xfrm>
            <a:off x="19" y="903"/>
            <a:ext cx="12188805" cy="685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32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F6227A9-4860-4943-99B6-66124E3439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640" t="9039" r="32868" b="10091"/>
          <a:stretch/>
        </p:blipFill>
        <p:spPr>
          <a:xfrm>
            <a:off x="693812" y="303852"/>
            <a:ext cx="4464496" cy="62502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BF46733-7289-43D6-AFFC-0D9D3E66AC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412" t="14291" r="34641" b="13241"/>
          <a:stretch/>
        </p:blipFill>
        <p:spPr>
          <a:xfrm>
            <a:off x="6094412" y="-45578"/>
            <a:ext cx="4902540" cy="690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7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06BA747-FD35-4552-98AC-6C709B0AA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64" t="19543" r="65360" b="10090"/>
          <a:stretch/>
        </p:blipFill>
        <p:spPr>
          <a:xfrm>
            <a:off x="189756" y="278710"/>
            <a:ext cx="3672408" cy="534894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058C0B-A27E-479D-87CE-439484B0C4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89" t="17442" r="51182" b="6940"/>
          <a:stretch/>
        </p:blipFill>
        <p:spPr>
          <a:xfrm>
            <a:off x="4078188" y="282371"/>
            <a:ext cx="3744416" cy="52862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AD4DBF-C0F0-474F-93C3-41B9EF3427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99" t="18492" r="51772" b="6939"/>
          <a:stretch/>
        </p:blipFill>
        <p:spPr>
          <a:xfrm>
            <a:off x="8038628" y="296651"/>
            <a:ext cx="3816424" cy="531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E319920-5DF9-4C99-8B22-D8796F7200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52" t="18492" r="20461" b="15341"/>
          <a:stretch/>
        </p:blipFill>
        <p:spPr>
          <a:xfrm>
            <a:off x="716272" y="0"/>
            <a:ext cx="10778740" cy="685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2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711EEA4-94E5-4810-A0CD-9BF5560F6B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9" t="46849" r="4511" b="19542"/>
          <a:stretch/>
        </p:blipFill>
        <p:spPr>
          <a:xfrm>
            <a:off x="333772" y="3789040"/>
            <a:ext cx="11233248" cy="2304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A9EBFF8-8D43-4F93-B5FF-0D7393A21817}"/>
              </a:ext>
            </a:extLst>
          </p:cNvPr>
          <p:cNvSpPr txBox="1"/>
          <p:nvPr/>
        </p:nvSpPr>
        <p:spPr>
          <a:xfrm>
            <a:off x="1125860" y="6093297"/>
            <a:ext cx="1015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Шкала визначення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екологійної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 якості акваторій Чорноморсько-Азовського сектору України за показниками </a:t>
            </a:r>
            <a:r>
              <a:rPr lang="uk-UA" b="1" dirty="0" err="1">
                <a:latin typeface="Arial" panose="020B0604020202020204" pitchFamily="34" charset="0"/>
                <a:cs typeface="Arial" panose="020B0604020202020204" pitchFamily="34" charset="0"/>
              </a:rPr>
              <a:t>морфофункціонального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 стану донної рослинності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1219DD9-FA07-4254-AE82-AD919D47CD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97" t="19543" r="21643" b="19542"/>
          <a:stretch/>
        </p:blipFill>
        <p:spPr>
          <a:xfrm>
            <a:off x="341420" y="188640"/>
            <a:ext cx="5401796" cy="344290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A38B63D-118F-4577-853F-F344247B92A0}"/>
              </a:ext>
            </a:extLst>
          </p:cNvPr>
          <p:cNvSpPr/>
          <p:nvPr/>
        </p:nvSpPr>
        <p:spPr>
          <a:xfrm>
            <a:off x="6094412" y="2681044"/>
            <a:ext cx="60928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Значення інтегрального показника стану зоопланктону для визначення якості морських вод України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3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Морские волны 16x9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5820140_TF02901025.potx" id="{41D69CF3-62C1-4FA6-8AC2-773A414D50DD}" vid="{302DCCCE-DFC1-44C9-AFFD-F789317064BD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Базис">
  <a:themeElements>
    <a:clrScheme name="Basis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D9D01AC2-EE7D-4E49-99EE-8E62E4E7E8A7}"/>
    </a:ext>
  </a:extLst>
</a:theme>
</file>

<file path=ppt/theme/theme5.xml><?xml version="1.0" encoding="utf-8"?>
<a:theme xmlns:a="http://schemas.openxmlformats.org/drawingml/2006/main" name="Революция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Глубина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ppt/theme/theme7.xml><?xml version="1.0" encoding="utf-8"?>
<a:theme xmlns:a="http://schemas.openxmlformats.org/drawingml/2006/main" name="Тема Offic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9B26F72B9F8C9429F91EB115BFB1222" ma:contentTypeVersion="2" ma:contentTypeDescription="Створення нового документа." ma:contentTypeScope="" ma:versionID="6d31bbb0914a5c4691b96254af9b9cec">
  <xsd:schema xmlns:xsd="http://www.w3.org/2001/XMLSchema" xmlns:xs="http://www.w3.org/2001/XMLSchema" xmlns:p="http://schemas.microsoft.com/office/2006/metadata/properties" xmlns:ns1="http://schemas.microsoft.com/sharepoint/v3" xmlns:ns2="19b230e3-2a0d-421b-9a90-8717e5a5fab5" targetNamespace="http://schemas.microsoft.com/office/2006/metadata/properties" ma:root="true" ma:fieldsID="e6d49cc0a3e3e5f1edbc59ad16e44794" ns1:_="" ns2:_="">
    <xsd:import namespace="http://schemas.microsoft.com/sharepoint/v3"/>
    <xsd:import namespace="19b230e3-2a0d-421b-9a90-8717e5a5fab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Дата початку розкладу" ma:description="Планування дати початку – це стовпець сайту, створений за допомогою засобу публікації. Він використовується, щоб указати дату й час, коли ця сторінка вперше відобразиться для відвідувачів сайту." ma:hidden="true" ma:internalName="PublishingStartDate">
      <xsd:simpleType>
        <xsd:restriction base="dms:Unknown"/>
      </xsd:simpleType>
    </xsd:element>
    <xsd:element name="PublishingExpirationDate" ma:index="9" nillable="true" ma:displayName="Дата початку розкладу" ma:description="Планування дати завершення – це стовпець сайту, створений за допомогою засобу публікації. Він використовується, щоб указати дату й час, коли ця сторінка більше не відображатиметься для відвідувачів сайту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b230e3-2a0d-421b-9a90-8717e5a5fab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5C5BB1-9D2C-412A-AE6C-0FC75190A4CE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8DC9A9-9018-4566-BC8E-DBA5685AD07C}"/>
</file>

<file path=customXml/itemProps3.xml><?xml version="1.0" encoding="utf-8"?>
<ds:datastoreItem xmlns:ds="http://schemas.openxmlformats.org/officeDocument/2006/customXml" ds:itemID="{2B6DE00F-F2BC-4082-AB87-D0D78777DE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природными мотивами «Морские волны» (широкоэкранный формат)</Template>
  <TotalTime>138</TotalTime>
  <Words>712</Words>
  <Application>Microsoft Office PowerPoint</Application>
  <PresentationFormat>Произвольный</PresentationFormat>
  <Paragraphs>180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Морские волны 16x9</vt:lpstr>
      <vt:lpstr>1_Custom Design</vt:lpstr>
      <vt:lpstr>Поток</vt:lpstr>
      <vt:lpstr>Базис</vt:lpstr>
      <vt:lpstr>Революция</vt:lpstr>
      <vt:lpstr>Глубина</vt:lpstr>
      <vt:lpstr>Стан та перспективи морських досліджень в Інституті морської біології Національної академії наук України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Александров_біологія екологія</dc:title>
  <dc:creator>Alexandrov</dc:creator>
  <cp:lastModifiedBy>Зборовська Ксенія Борисівна</cp:lastModifiedBy>
  <cp:revision>16</cp:revision>
  <dcterms:created xsi:type="dcterms:W3CDTF">2019-11-27T08:21:15Z</dcterms:created>
  <dcterms:modified xsi:type="dcterms:W3CDTF">2019-12-02T14:14:52Z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0x01010029B26F72B9F8C9429F91EB115BFB1222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