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charts/style1.xml" ContentType="application/vnd.ms-office.chartstyle+xml"/>
  <Override PartName="/ppt/charts/colors1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81" r:id="rId3"/>
    <p:sldId id="311" r:id="rId4"/>
    <p:sldId id="307" r:id="rId5"/>
    <p:sldId id="284" r:id="rId6"/>
    <p:sldId id="285" r:id="rId7"/>
    <p:sldId id="286" r:id="rId8"/>
    <p:sldId id="287" r:id="rId9"/>
    <p:sldId id="288" r:id="rId10"/>
    <p:sldId id="289" r:id="rId11"/>
    <p:sldId id="312" r:id="rId12"/>
    <p:sldId id="313" r:id="rId13"/>
    <p:sldId id="309" r:id="rId14"/>
    <p:sldId id="295" r:id="rId15"/>
    <p:sldId id="296" r:id="rId16"/>
    <p:sldId id="275" r:id="rId17"/>
    <p:sldId id="294" r:id="rId18"/>
    <p:sldId id="305" r:id="rId1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7">
          <p15:clr>
            <a:srgbClr val="A4A3A4"/>
          </p15:clr>
        </p15:guide>
        <p15:guide id="2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0F5494"/>
    <a:srgbClr val="3892B2"/>
    <a:srgbClr val="2FA387"/>
    <a:srgbClr val="33ACE3"/>
    <a:srgbClr val="2DA555"/>
    <a:srgbClr val="BA1C1C"/>
    <a:srgbClr val="3166CF"/>
    <a:srgbClr val="4FB972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77087" autoAdjust="0"/>
  </p:normalViewPr>
  <p:slideViewPr>
    <p:cSldViewPr showGuides="1">
      <p:cViewPr varScale="1">
        <p:scale>
          <a:sx n="56" d="100"/>
          <a:sy n="56" d="100"/>
        </p:scale>
        <p:origin x="-1920" y="-90"/>
      </p:cViewPr>
      <p:guideLst>
        <p:guide orient="horz" pos="2117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359655334342086"/>
          <c:w val="0.93319252913621098"/>
          <c:h val="0.79173965220372844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Sheet1!$A$1:$A$7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0-4C81-B087-B7EA9A652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74624"/>
        <c:axId val="91640960"/>
      </c:areaChart>
      <c:catAx>
        <c:axId val="78474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91640960"/>
        <c:crosses val="autoZero"/>
        <c:auto val="1"/>
        <c:lblAlgn val="ctr"/>
        <c:lblOffset val="100"/>
        <c:noMultiLvlLbl val="0"/>
      </c:catAx>
      <c:valAx>
        <c:axId val="9164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474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B5595-D973-4C76-A3E3-817D220F08AD}" type="doc">
      <dgm:prSet loTypeId="urn:microsoft.com/office/officeart/2005/8/layout/gear1" loCatId="relationship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4A83B1E-DD3A-4222-9932-E3BA493C1668}" type="pres">
      <dgm:prSet presAssocID="{22BB5595-D973-4C76-A3E3-817D220F08A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2AA52718-31C3-4D8C-8554-729C9DFDCB10}" type="presOf" srcId="{22BB5595-D973-4C76-A3E3-817D220F08AD}" destId="{B4A83B1E-DD3A-4222-9932-E3BA493C1668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1B11E-F9A4-47DD-BF8A-81EC9F798042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0B1F0B-CAC6-48CC-AAE9-1F8052901F0A}">
      <dgm:prSet phldrT="[Text]"/>
      <dgm:spPr/>
      <dgm:t>
        <a:bodyPr/>
        <a:lstStyle/>
        <a:p>
          <a:r>
            <a:rPr lang="en-US" dirty="0" smtClean="0"/>
            <a:t>Risk Assessment</a:t>
          </a:r>
          <a:endParaRPr lang="en-US" dirty="0"/>
        </a:p>
      </dgm:t>
    </dgm:pt>
    <dgm:pt modelId="{AFB40BB8-6A91-4AF6-B38A-3F2815782143}" type="parTrans" cxnId="{1C2502E1-882A-4DCC-8C2A-4CDB9202CB55}">
      <dgm:prSet/>
      <dgm:spPr/>
      <dgm:t>
        <a:bodyPr/>
        <a:lstStyle/>
        <a:p>
          <a:endParaRPr lang="en-US"/>
        </a:p>
      </dgm:t>
    </dgm:pt>
    <dgm:pt modelId="{7EAE863E-5219-4956-9CDE-B7351D57313A}" type="sibTrans" cxnId="{1C2502E1-882A-4DCC-8C2A-4CDB9202CB55}">
      <dgm:prSet/>
      <dgm:spPr/>
      <dgm:t>
        <a:bodyPr/>
        <a:lstStyle/>
        <a:p>
          <a:endParaRPr lang="en-US"/>
        </a:p>
      </dgm:t>
    </dgm:pt>
    <dgm:pt modelId="{2AE59DC0-5A95-4598-BA56-9F4266D451B1}">
      <dgm:prSet phldrT="[Text]"/>
      <dgm:spPr/>
      <dgm:t>
        <a:bodyPr/>
        <a:lstStyle/>
        <a:p>
          <a:r>
            <a:rPr lang="en-US" dirty="0" smtClean="0"/>
            <a:t>Disaster Loss Data</a:t>
          </a:r>
          <a:endParaRPr lang="en-US" dirty="0"/>
        </a:p>
      </dgm:t>
    </dgm:pt>
    <dgm:pt modelId="{5C26C262-C15B-476E-9A57-B0AEA12A0385}" type="parTrans" cxnId="{8083F57F-25F8-451E-8FF4-41AAA5E87FD2}">
      <dgm:prSet/>
      <dgm:spPr/>
      <dgm:t>
        <a:bodyPr/>
        <a:lstStyle/>
        <a:p>
          <a:endParaRPr lang="en-US"/>
        </a:p>
      </dgm:t>
    </dgm:pt>
    <dgm:pt modelId="{637683B6-7BA3-4BC9-958F-84E5FF07A1BC}" type="sibTrans" cxnId="{8083F57F-25F8-451E-8FF4-41AAA5E87FD2}">
      <dgm:prSet/>
      <dgm:spPr/>
      <dgm:t>
        <a:bodyPr/>
        <a:lstStyle/>
        <a:p>
          <a:endParaRPr lang="en-US"/>
        </a:p>
      </dgm:t>
    </dgm:pt>
    <dgm:pt modelId="{29FC177E-53F7-4A49-9ADB-C47A8FFE3B25}">
      <dgm:prSet phldrT="[Text]"/>
      <dgm:spPr/>
      <dgm:t>
        <a:bodyPr/>
        <a:lstStyle/>
        <a:p>
          <a:r>
            <a:rPr lang="en-US" dirty="0" smtClean="0"/>
            <a:t>Risk Management Capability assessment</a:t>
          </a:r>
          <a:endParaRPr lang="en-US" dirty="0"/>
        </a:p>
      </dgm:t>
    </dgm:pt>
    <dgm:pt modelId="{F84D1FF6-1E2C-4CF2-A6BF-00567EBDD8E3}" type="parTrans" cxnId="{1B047EF4-CBAA-484C-B37F-BDFCA83B67E8}">
      <dgm:prSet/>
      <dgm:spPr/>
      <dgm:t>
        <a:bodyPr/>
        <a:lstStyle/>
        <a:p>
          <a:endParaRPr lang="en-US"/>
        </a:p>
      </dgm:t>
    </dgm:pt>
    <dgm:pt modelId="{ADEF7C3F-9636-438A-BE99-AEEFF9F7DB25}" type="sibTrans" cxnId="{1B047EF4-CBAA-484C-B37F-BDFCA83B67E8}">
      <dgm:prSet/>
      <dgm:spPr/>
      <dgm:t>
        <a:bodyPr/>
        <a:lstStyle/>
        <a:p>
          <a:endParaRPr lang="en-US"/>
        </a:p>
      </dgm:t>
    </dgm:pt>
    <dgm:pt modelId="{6C494715-2BB1-421B-BDA5-3056716DD751}">
      <dgm:prSet phldrT="[Text]"/>
      <dgm:spPr/>
      <dgm:t>
        <a:bodyPr/>
        <a:lstStyle/>
        <a:p>
          <a:r>
            <a:rPr lang="en-US" dirty="0" smtClean="0"/>
            <a:t>Science-Policy Interface</a:t>
          </a:r>
          <a:endParaRPr lang="en-US" dirty="0"/>
        </a:p>
      </dgm:t>
    </dgm:pt>
    <dgm:pt modelId="{1E236459-4460-4431-968C-5D2B7E5E26C0}" type="parTrans" cxnId="{8ECA6EAE-093B-470E-9CDE-3A6A1EF9D4F8}">
      <dgm:prSet/>
      <dgm:spPr/>
      <dgm:t>
        <a:bodyPr/>
        <a:lstStyle/>
        <a:p>
          <a:endParaRPr lang="en-US"/>
        </a:p>
      </dgm:t>
    </dgm:pt>
    <dgm:pt modelId="{03E8275C-9025-488F-B0DD-1FB9CA325598}" type="sibTrans" cxnId="{8ECA6EAE-093B-470E-9CDE-3A6A1EF9D4F8}">
      <dgm:prSet/>
      <dgm:spPr/>
      <dgm:t>
        <a:bodyPr/>
        <a:lstStyle/>
        <a:p>
          <a:endParaRPr lang="en-US"/>
        </a:p>
      </dgm:t>
    </dgm:pt>
    <dgm:pt modelId="{67296628-2BD2-496F-B2A5-3C5FAFA9D469}">
      <dgm:prSet phldrT="[Text]"/>
      <dgm:spPr/>
      <dgm:t>
        <a:bodyPr/>
        <a:lstStyle/>
        <a:p>
          <a:r>
            <a:rPr lang="en-US" dirty="0" smtClean="0"/>
            <a:t>Early Warning</a:t>
          </a:r>
          <a:endParaRPr lang="en-US" dirty="0"/>
        </a:p>
      </dgm:t>
    </dgm:pt>
    <dgm:pt modelId="{33650B60-B596-4E38-9A11-5BE6994B3FD2}" type="parTrans" cxnId="{73DE916E-F08B-4F7B-827B-FE108D1582AF}">
      <dgm:prSet/>
      <dgm:spPr/>
      <dgm:t>
        <a:bodyPr/>
        <a:lstStyle/>
        <a:p>
          <a:endParaRPr lang="en-US"/>
        </a:p>
      </dgm:t>
    </dgm:pt>
    <dgm:pt modelId="{B4FEB772-6A59-4539-8764-87D04DB7AA08}" type="sibTrans" cxnId="{73DE916E-F08B-4F7B-827B-FE108D1582AF}">
      <dgm:prSet/>
      <dgm:spPr/>
      <dgm:t>
        <a:bodyPr/>
        <a:lstStyle/>
        <a:p>
          <a:endParaRPr lang="en-US"/>
        </a:p>
      </dgm:t>
    </dgm:pt>
    <dgm:pt modelId="{95B6A535-2D15-4563-9AEF-E51500CB0368}" type="pres">
      <dgm:prSet presAssocID="{C021B11E-F9A4-47DD-BF8A-81EC9F7980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8EE2E9-E1D6-457B-9721-7D3C8A378247}" type="pres">
      <dgm:prSet presAssocID="{C021B11E-F9A4-47DD-BF8A-81EC9F798042}" presName="fgShape" presStyleLbl="fgShp" presStyleIdx="0" presStyleCnt="1" custLinFactY="53260" custLinFactNeighborX="37" custLinFactNeighborY="100000"/>
      <dgm:spPr>
        <a:noFill/>
        <a:ln>
          <a:noFill/>
        </a:ln>
      </dgm:spPr>
      <dgm:t>
        <a:bodyPr/>
        <a:lstStyle/>
        <a:p>
          <a:endParaRPr lang="it-IT"/>
        </a:p>
      </dgm:t>
    </dgm:pt>
    <dgm:pt modelId="{4F8D248C-D87A-4B09-80F8-379EC76C5927}" type="pres">
      <dgm:prSet presAssocID="{C021B11E-F9A4-47DD-BF8A-81EC9F798042}" presName="linComp" presStyleCnt="0"/>
      <dgm:spPr/>
      <dgm:t>
        <a:bodyPr/>
        <a:lstStyle/>
        <a:p>
          <a:endParaRPr lang="it-IT"/>
        </a:p>
      </dgm:t>
    </dgm:pt>
    <dgm:pt modelId="{0352372F-21F7-4EFB-9871-49E416404C55}" type="pres">
      <dgm:prSet presAssocID="{FC0B1F0B-CAC6-48CC-AAE9-1F8052901F0A}" presName="compNode" presStyleCnt="0"/>
      <dgm:spPr/>
      <dgm:t>
        <a:bodyPr/>
        <a:lstStyle/>
        <a:p>
          <a:endParaRPr lang="it-IT"/>
        </a:p>
      </dgm:t>
    </dgm:pt>
    <dgm:pt modelId="{8F3F289C-4878-429C-A00E-263F838F7EC1}" type="pres">
      <dgm:prSet presAssocID="{FC0B1F0B-CAC6-48CC-AAE9-1F8052901F0A}" presName="bkgdShape" presStyleLbl="node1" presStyleIdx="0" presStyleCnt="5"/>
      <dgm:spPr/>
      <dgm:t>
        <a:bodyPr/>
        <a:lstStyle/>
        <a:p>
          <a:endParaRPr lang="en-US"/>
        </a:p>
      </dgm:t>
    </dgm:pt>
    <dgm:pt modelId="{733D606C-1339-43C1-B1D1-10A86DD33CEA}" type="pres">
      <dgm:prSet presAssocID="{FC0B1F0B-CAC6-48CC-AAE9-1F8052901F0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EC7F9-E2FA-4E10-936E-54B61015BE7C}" type="pres">
      <dgm:prSet presAssocID="{FC0B1F0B-CAC6-48CC-AAE9-1F8052901F0A}" presName="invisiNode" presStyleLbl="node1" presStyleIdx="0" presStyleCnt="5"/>
      <dgm:spPr/>
      <dgm:t>
        <a:bodyPr/>
        <a:lstStyle/>
        <a:p>
          <a:endParaRPr lang="it-IT"/>
        </a:p>
      </dgm:t>
    </dgm:pt>
    <dgm:pt modelId="{5600F046-8376-40CB-A74B-3B9F74CA4E6A}" type="pres">
      <dgm:prSet presAssocID="{FC0B1F0B-CAC6-48CC-AAE9-1F8052901F0A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GB"/>
        </a:p>
      </dgm:t>
    </dgm:pt>
    <dgm:pt modelId="{1512CABF-391E-41C2-BD1D-2DEB0582F5E5}" type="pres">
      <dgm:prSet presAssocID="{7EAE863E-5219-4956-9CDE-B7351D57313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1806CD-6726-40D6-B527-3002DAB77112}" type="pres">
      <dgm:prSet presAssocID="{2AE59DC0-5A95-4598-BA56-9F4266D451B1}" presName="compNode" presStyleCnt="0"/>
      <dgm:spPr/>
      <dgm:t>
        <a:bodyPr/>
        <a:lstStyle/>
        <a:p>
          <a:endParaRPr lang="it-IT"/>
        </a:p>
      </dgm:t>
    </dgm:pt>
    <dgm:pt modelId="{1D9EDADE-6410-4B99-94CC-BB2BAC65F618}" type="pres">
      <dgm:prSet presAssocID="{2AE59DC0-5A95-4598-BA56-9F4266D451B1}" presName="bkgdShape" presStyleLbl="node1" presStyleIdx="1" presStyleCnt="5"/>
      <dgm:spPr/>
      <dgm:t>
        <a:bodyPr/>
        <a:lstStyle/>
        <a:p>
          <a:endParaRPr lang="en-US"/>
        </a:p>
      </dgm:t>
    </dgm:pt>
    <dgm:pt modelId="{91DE9BA1-86F1-4152-B20E-B99B342D05C0}" type="pres">
      <dgm:prSet presAssocID="{2AE59DC0-5A95-4598-BA56-9F4266D451B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A66CA-490D-47EA-B565-37F8F6231BAA}" type="pres">
      <dgm:prSet presAssocID="{2AE59DC0-5A95-4598-BA56-9F4266D451B1}" presName="invisiNode" presStyleLbl="node1" presStyleIdx="1" presStyleCnt="5"/>
      <dgm:spPr/>
      <dgm:t>
        <a:bodyPr/>
        <a:lstStyle/>
        <a:p>
          <a:endParaRPr lang="it-IT"/>
        </a:p>
      </dgm:t>
    </dgm:pt>
    <dgm:pt modelId="{B87F3176-B175-47A8-8B3F-178396D421DF}" type="pres">
      <dgm:prSet presAssocID="{2AE59DC0-5A95-4598-BA56-9F4266D451B1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GB"/>
        </a:p>
      </dgm:t>
    </dgm:pt>
    <dgm:pt modelId="{33D8D38A-B5BC-495D-8FD2-740D2A113874}" type="pres">
      <dgm:prSet presAssocID="{637683B6-7BA3-4BC9-958F-84E5FF07A1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841D9E-07FA-464B-9CDC-0F2E413C5DEE}" type="pres">
      <dgm:prSet presAssocID="{29FC177E-53F7-4A49-9ADB-C47A8FFE3B25}" presName="compNode" presStyleCnt="0"/>
      <dgm:spPr/>
      <dgm:t>
        <a:bodyPr/>
        <a:lstStyle/>
        <a:p>
          <a:endParaRPr lang="it-IT"/>
        </a:p>
      </dgm:t>
    </dgm:pt>
    <dgm:pt modelId="{380D7A37-6AEE-408A-9720-4B284087929B}" type="pres">
      <dgm:prSet presAssocID="{29FC177E-53F7-4A49-9ADB-C47A8FFE3B25}" presName="bkgdShape" presStyleLbl="node1" presStyleIdx="2" presStyleCnt="5" custLinFactNeighborY="7135"/>
      <dgm:spPr/>
      <dgm:t>
        <a:bodyPr/>
        <a:lstStyle/>
        <a:p>
          <a:endParaRPr lang="en-US"/>
        </a:p>
      </dgm:t>
    </dgm:pt>
    <dgm:pt modelId="{111FA43A-621E-4454-9742-C861B9AF08A8}" type="pres">
      <dgm:prSet presAssocID="{29FC177E-53F7-4A49-9ADB-C47A8FFE3B2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20BBB-3A88-41FA-9D3E-12B37AECD530}" type="pres">
      <dgm:prSet presAssocID="{29FC177E-53F7-4A49-9ADB-C47A8FFE3B25}" presName="invisiNode" presStyleLbl="node1" presStyleIdx="2" presStyleCnt="5"/>
      <dgm:spPr/>
      <dgm:t>
        <a:bodyPr/>
        <a:lstStyle/>
        <a:p>
          <a:endParaRPr lang="it-IT"/>
        </a:p>
      </dgm:t>
    </dgm:pt>
    <dgm:pt modelId="{D4971B5F-CAE7-44D7-9125-5CFD06DCDBA9}" type="pres">
      <dgm:prSet presAssocID="{29FC177E-53F7-4A49-9ADB-C47A8FFE3B25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  <dgm:t>
        <a:bodyPr/>
        <a:lstStyle/>
        <a:p>
          <a:endParaRPr lang="it-IT"/>
        </a:p>
      </dgm:t>
    </dgm:pt>
    <dgm:pt modelId="{03B69924-950D-49C1-903A-9F8341FE93EC}" type="pres">
      <dgm:prSet presAssocID="{ADEF7C3F-9636-438A-BE99-AEEFF9F7DB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8202C4-9A9D-4F71-B85E-84B1073B1169}" type="pres">
      <dgm:prSet presAssocID="{6C494715-2BB1-421B-BDA5-3056716DD751}" presName="compNode" presStyleCnt="0"/>
      <dgm:spPr/>
      <dgm:t>
        <a:bodyPr/>
        <a:lstStyle/>
        <a:p>
          <a:endParaRPr lang="it-IT"/>
        </a:p>
      </dgm:t>
    </dgm:pt>
    <dgm:pt modelId="{D2CE6B09-DFC0-4694-9310-7DDEFC9B7903}" type="pres">
      <dgm:prSet presAssocID="{6C494715-2BB1-421B-BDA5-3056716DD751}" presName="bkgdShape" presStyleLbl="node1" presStyleIdx="3" presStyleCnt="5"/>
      <dgm:spPr/>
      <dgm:t>
        <a:bodyPr/>
        <a:lstStyle/>
        <a:p>
          <a:endParaRPr lang="en-US"/>
        </a:p>
      </dgm:t>
    </dgm:pt>
    <dgm:pt modelId="{3A78D008-211D-41FF-A487-2437E6DF61AB}" type="pres">
      <dgm:prSet presAssocID="{6C494715-2BB1-421B-BDA5-3056716DD75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17DE7-C0C5-4DCA-B23E-E33FC6A99134}" type="pres">
      <dgm:prSet presAssocID="{6C494715-2BB1-421B-BDA5-3056716DD751}" presName="invisiNode" presStyleLbl="node1" presStyleIdx="3" presStyleCnt="5"/>
      <dgm:spPr/>
      <dgm:t>
        <a:bodyPr/>
        <a:lstStyle/>
        <a:p>
          <a:endParaRPr lang="it-IT"/>
        </a:p>
      </dgm:t>
    </dgm:pt>
    <dgm:pt modelId="{D74908CA-D19F-44B5-B2F0-C6D318312BD4}" type="pres">
      <dgm:prSet presAssocID="{6C494715-2BB1-421B-BDA5-3056716DD751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n-GB"/>
        </a:p>
      </dgm:t>
    </dgm:pt>
    <dgm:pt modelId="{56E13D21-04B2-4CF0-A0E8-EF001375AEB2}" type="pres">
      <dgm:prSet presAssocID="{03E8275C-9025-488F-B0DD-1FB9CA3255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F234DA-DD67-4C1C-9E4A-ECD1414F0B58}" type="pres">
      <dgm:prSet presAssocID="{67296628-2BD2-496F-B2A5-3C5FAFA9D469}" presName="compNode" presStyleCnt="0"/>
      <dgm:spPr/>
      <dgm:t>
        <a:bodyPr/>
        <a:lstStyle/>
        <a:p>
          <a:endParaRPr lang="it-IT"/>
        </a:p>
      </dgm:t>
    </dgm:pt>
    <dgm:pt modelId="{90F8BEF4-3AB4-4A9C-A9C6-F14148F3A74F}" type="pres">
      <dgm:prSet presAssocID="{67296628-2BD2-496F-B2A5-3C5FAFA9D469}" presName="bkgdShape" presStyleLbl="node1" presStyleIdx="4" presStyleCnt="5"/>
      <dgm:spPr/>
      <dgm:t>
        <a:bodyPr/>
        <a:lstStyle/>
        <a:p>
          <a:endParaRPr lang="en-US"/>
        </a:p>
      </dgm:t>
    </dgm:pt>
    <dgm:pt modelId="{1C209D61-7D37-4864-9C88-BE45F11B1A1B}" type="pres">
      <dgm:prSet presAssocID="{67296628-2BD2-496F-B2A5-3C5FAFA9D46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907E8-5E80-4A56-8350-F3B93D9359BB}" type="pres">
      <dgm:prSet presAssocID="{67296628-2BD2-496F-B2A5-3C5FAFA9D469}" presName="invisiNode" presStyleLbl="node1" presStyleIdx="4" presStyleCnt="5"/>
      <dgm:spPr/>
      <dgm:t>
        <a:bodyPr/>
        <a:lstStyle/>
        <a:p>
          <a:endParaRPr lang="it-IT"/>
        </a:p>
      </dgm:t>
    </dgm:pt>
    <dgm:pt modelId="{0959A2C8-D58C-41DA-BCDC-BCB6C77AF3D2}" type="pres">
      <dgm:prSet presAssocID="{67296628-2BD2-496F-B2A5-3C5FAFA9D46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GB"/>
        </a:p>
      </dgm:t>
    </dgm:pt>
  </dgm:ptLst>
  <dgm:cxnLst>
    <dgm:cxn modelId="{6E08690F-F016-4F2F-BCE2-CD8EADB19941}" type="presOf" srcId="{6C494715-2BB1-421B-BDA5-3056716DD751}" destId="{3A78D008-211D-41FF-A487-2437E6DF61AB}" srcOrd="1" destOrd="0" presId="urn:microsoft.com/office/officeart/2005/8/layout/hList7"/>
    <dgm:cxn modelId="{793F6F19-E319-42C3-B13B-3FA513542EE6}" type="presOf" srcId="{7EAE863E-5219-4956-9CDE-B7351D57313A}" destId="{1512CABF-391E-41C2-BD1D-2DEB0582F5E5}" srcOrd="0" destOrd="0" presId="urn:microsoft.com/office/officeart/2005/8/layout/hList7"/>
    <dgm:cxn modelId="{CF10CD52-02B4-4940-ABE2-9D0C9FE1E75B}" type="presOf" srcId="{03E8275C-9025-488F-B0DD-1FB9CA325598}" destId="{56E13D21-04B2-4CF0-A0E8-EF001375AEB2}" srcOrd="0" destOrd="0" presId="urn:microsoft.com/office/officeart/2005/8/layout/hList7"/>
    <dgm:cxn modelId="{99BB331B-3731-4757-A656-B8D437DEF010}" type="presOf" srcId="{29FC177E-53F7-4A49-9ADB-C47A8FFE3B25}" destId="{111FA43A-621E-4454-9742-C861B9AF08A8}" srcOrd="1" destOrd="0" presId="urn:microsoft.com/office/officeart/2005/8/layout/hList7"/>
    <dgm:cxn modelId="{B4C1BA16-BDC3-46EF-B674-9F54510AACE6}" type="presOf" srcId="{637683B6-7BA3-4BC9-958F-84E5FF07A1BC}" destId="{33D8D38A-B5BC-495D-8FD2-740D2A113874}" srcOrd="0" destOrd="0" presId="urn:microsoft.com/office/officeart/2005/8/layout/hList7"/>
    <dgm:cxn modelId="{165E300E-A26F-4FEF-95BA-E601F0816FC9}" type="presOf" srcId="{6C494715-2BB1-421B-BDA5-3056716DD751}" destId="{D2CE6B09-DFC0-4694-9310-7DDEFC9B7903}" srcOrd="0" destOrd="0" presId="urn:microsoft.com/office/officeart/2005/8/layout/hList7"/>
    <dgm:cxn modelId="{8083F57F-25F8-451E-8FF4-41AAA5E87FD2}" srcId="{C021B11E-F9A4-47DD-BF8A-81EC9F798042}" destId="{2AE59DC0-5A95-4598-BA56-9F4266D451B1}" srcOrd="1" destOrd="0" parTransId="{5C26C262-C15B-476E-9A57-B0AEA12A0385}" sibTransId="{637683B6-7BA3-4BC9-958F-84E5FF07A1BC}"/>
    <dgm:cxn modelId="{D0E2E3F3-A234-43DE-9625-0E0C0146376A}" type="presOf" srcId="{FC0B1F0B-CAC6-48CC-AAE9-1F8052901F0A}" destId="{733D606C-1339-43C1-B1D1-10A86DD33CEA}" srcOrd="1" destOrd="0" presId="urn:microsoft.com/office/officeart/2005/8/layout/hList7"/>
    <dgm:cxn modelId="{6862CDDF-A66F-4138-8BB3-AC306E27F67E}" type="presOf" srcId="{C021B11E-F9A4-47DD-BF8A-81EC9F798042}" destId="{95B6A535-2D15-4563-9AEF-E51500CB0368}" srcOrd="0" destOrd="0" presId="urn:microsoft.com/office/officeart/2005/8/layout/hList7"/>
    <dgm:cxn modelId="{D4FD5E76-0CA0-4DCE-B470-A4980A3C6FF8}" type="presOf" srcId="{67296628-2BD2-496F-B2A5-3C5FAFA9D469}" destId="{1C209D61-7D37-4864-9C88-BE45F11B1A1B}" srcOrd="1" destOrd="0" presId="urn:microsoft.com/office/officeart/2005/8/layout/hList7"/>
    <dgm:cxn modelId="{8ECA6EAE-093B-470E-9CDE-3A6A1EF9D4F8}" srcId="{C021B11E-F9A4-47DD-BF8A-81EC9F798042}" destId="{6C494715-2BB1-421B-BDA5-3056716DD751}" srcOrd="3" destOrd="0" parTransId="{1E236459-4460-4431-968C-5D2B7E5E26C0}" sibTransId="{03E8275C-9025-488F-B0DD-1FB9CA325598}"/>
    <dgm:cxn modelId="{881C440B-3937-4C1D-9A7F-EACAF5AEC357}" type="presOf" srcId="{FC0B1F0B-CAC6-48CC-AAE9-1F8052901F0A}" destId="{8F3F289C-4878-429C-A00E-263F838F7EC1}" srcOrd="0" destOrd="0" presId="urn:microsoft.com/office/officeart/2005/8/layout/hList7"/>
    <dgm:cxn modelId="{615F41D6-F598-4BCE-87FF-7F8E47F4C155}" type="presOf" srcId="{29FC177E-53F7-4A49-9ADB-C47A8FFE3B25}" destId="{380D7A37-6AEE-408A-9720-4B284087929B}" srcOrd="0" destOrd="0" presId="urn:microsoft.com/office/officeart/2005/8/layout/hList7"/>
    <dgm:cxn modelId="{0820EC83-8D77-4233-904B-CCBFF463D2E7}" type="presOf" srcId="{2AE59DC0-5A95-4598-BA56-9F4266D451B1}" destId="{1D9EDADE-6410-4B99-94CC-BB2BAC65F618}" srcOrd="0" destOrd="0" presId="urn:microsoft.com/office/officeart/2005/8/layout/hList7"/>
    <dgm:cxn modelId="{73DE916E-F08B-4F7B-827B-FE108D1582AF}" srcId="{C021B11E-F9A4-47DD-BF8A-81EC9F798042}" destId="{67296628-2BD2-496F-B2A5-3C5FAFA9D469}" srcOrd="4" destOrd="0" parTransId="{33650B60-B596-4E38-9A11-5BE6994B3FD2}" sibTransId="{B4FEB772-6A59-4539-8764-87D04DB7AA08}"/>
    <dgm:cxn modelId="{6FF09E11-11FD-4318-8F32-039BD748F6F6}" type="presOf" srcId="{67296628-2BD2-496F-B2A5-3C5FAFA9D469}" destId="{90F8BEF4-3AB4-4A9C-A9C6-F14148F3A74F}" srcOrd="0" destOrd="0" presId="urn:microsoft.com/office/officeart/2005/8/layout/hList7"/>
    <dgm:cxn modelId="{1C2502E1-882A-4DCC-8C2A-4CDB9202CB55}" srcId="{C021B11E-F9A4-47DD-BF8A-81EC9F798042}" destId="{FC0B1F0B-CAC6-48CC-AAE9-1F8052901F0A}" srcOrd="0" destOrd="0" parTransId="{AFB40BB8-6A91-4AF6-B38A-3F2815782143}" sibTransId="{7EAE863E-5219-4956-9CDE-B7351D57313A}"/>
    <dgm:cxn modelId="{325B871C-0854-47AE-ACDA-232679334E12}" type="presOf" srcId="{2AE59DC0-5A95-4598-BA56-9F4266D451B1}" destId="{91DE9BA1-86F1-4152-B20E-B99B342D05C0}" srcOrd="1" destOrd="0" presId="urn:microsoft.com/office/officeart/2005/8/layout/hList7"/>
    <dgm:cxn modelId="{1B047EF4-CBAA-484C-B37F-BDFCA83B67E8}" srcId="{C021B11E-F9A4-47DD-BF8A-81EC9F798042}" destId="{29FC177E-53F7-4A49-9ADB-C47A8FFE3B25}" srcOrd="2" destOrd="0" parTransId="{F84D1FF6-1E2C-4CF2-A6BF-00567EBDD8E3}" sibTransId="{ADEF7C3F-9636-438A-BE99-AEEFF9F7DB25}"/>
    <dgm:cxn modelId="{DE8BDB97-DFE3-430D-89C2-55B79DE7DC70}" type="presOf" srcId="{ADEF7C3F-9636-438A-BE99-AEEFF9F7DB25}" destId="{03B69924-950D-49C1-903A-9F8341FE93EC}" srcOrd="0" destOrd="0" presId="urn:microsoft.com/office/officeart/2005/8/layout/hList7"/>
    <dgm:cxn modelId="{D28C89AE-7AA8-4B13-AF2C-7D19634F98BB}" type="presParOf" srcId="{95B6A535-2D15-4563-9AEF-E51500CB0368}" destId="{5E8EE2E9-E1D6-457B-9721-7D3C8A378247}" srcOrd="0" destOrd="0" presId="urn:microsoft.com/office/officeart/2005/8/layout/hList7"/>
    <dgm:cxn modelId="{06963F12-621E-43E9-9EEF-031616194948}" type="presParOf" srcId="{95B6A535-2D15-4563-9AEF-E51500CB0368}" destId="{4F8D248C-D87A-4B09-80F8-379EC76C5927}" srcOrd="1" destOrd="0" presId="urn:microsoft.com/office/officeart/2005/8/layout/hList7"/>
    <dgm:cxn modelId="{B4308CE6-12B9-47D1-8CCF-21495F78A3F2}" type="presParOf" srcId="{4F8D248C-D87A-4B09-80F8-379EC76C5927}" destId="{0352372F-21F7-4EFB-9871-49E416404C55}" srcOrd="0" destOrd="0" presId="urn:microsoft.com/office/officeart/2005/8/layout/hList7"/>
    <dgm:cxn modelId="{A5D3D914-6432-43D6-8075-C419EAF2842A}" type="presParOf" srcId="{0352372F-21F7-4EFB-9871-49E416404C55}" destId="{8F3F289C-4878-429C-A00E-263F838F7EC1}" srcOrd="0" destOrd="0" presId="urn:microsoft.com/office/officeart/2005/8/layout/hList7"/>
    <dgm:cxn modelId="{BAA8707D-B3BA-4225-8EF5-A2BFDE01133E}" type="presParOf" srcId="{0352372F-21F7-4EFB-9871-49E416404C55}" destId="{733D606C-1339-43C1-B1D1-10A86DD33CEA}" srcOrd="1" destOrd="0" presId="urn:microsoft.com/office/officeart/2005/8/layout/hList7"/>
    <dgm:cxn modelId="{DE6639A9-A722-4003-A1BE-8FDC2CBA3D72}" type="presParOf" srcId="{0352372F-21F7-4EFB-9871-49E416404C55}" destId="{21AEC7F9-E2FA-4E10-936E-54B61015BE7C}" srcOrd="2" destOrd="0" presId="urn:microsoft.com/office/officeart/2005/8/layout/hList7"/>
    <dgm:cxn modelId="{9D060289-01F5-43B8-8812-CF6111E3143C}" type="presParOf" srcId="{0352372F-21F7-4EFB-9871-49E416404C55}" destId="{5600F046-8376-40CB-A74B-3B9F74CA4E6A}" srcOrd="3" destOrd="0" presId="urn:microsoft.com/office/officeart/2005/8/layout/hList7"/>
    <dgm:cxn modelId="{6162916D-595C-4F8E-B051-E327249AE2D0}" type="presParOf" srcId="{4F8D248C-D87A-4B09-80F8-379EC76C5927}" destId="{1512CABF-391E-41C2-BD1D-2DEB0582F5E5}" srcOrd="1" destOrd="0" presId="urn:microsoft.com/office/officeart/2005/8/layout/hList7"/>
    <dgm:cxn modelId="{E50883BF-CDD2-4678-880C-0AA39CEF4875}" type="presParOf" srcId="{4F8D248C-D87A-4B09-80F8-379EC76C5927}" destId="{4E1806CD-6726-40D6-B527-3002DAB77112}" srcOrd="2" destOrd="0" presId="urn:microsoft.com/office/officeart/2005/8/layout/hList7"/>
    <dgm:cxn modelId="{B658EC7A-A707-4132-B328-968505910598}" type="presParOf" srcId="{4E1806CD-6726-40D6-B527-3002DAB77112}" destId="{1D9EDADE-6410-4B99-94CC-BB2BAC65F618}" srcOrd="0" destOrd="0" presId="urn:microsoft.com/office/officeart/2005/8/layout/hList7"/>
    <dgm:cxn modelId="{DCCBFEB4-5FD6-4FF1-8D6D-148B32CE3AC4}" type="presParOf" srcId="{4E1806CD-6726-40D6-B527-3002DAB77112}" destId="{91DE9BA1-86F1-4152-B20E-B99B342D05C0}" srcOrd="1" destOrd="0" presId="urn:microsoft.com/office/officeart/2005/8/layout/hList7"/>
    <dgm:cxn modelId="{092AD12E-4C37-48B8-8410-52D69A7DED78}" type="presParOf" srcId="{4E1806CD-6726-40D6-B527-3002DAB77112}" destId="{358A66CA-490D-47EA-B565-37F8F6231BAA}" srcOrd="2" destOrd="0" presId="urn:microsoft.com/office/officeart/2005/8/layout/hList7"/>
    <dgm:cxn modelId="{39FD478C-60AD-4141-A42E-10E7E029B027}" type="presParOf" srcId="{4E1806CD-6726-40D6-B527-3002DAB77112}" destId="{B87F3176-B175-47A8-8B3F-178396D421DF}" srcOrd="3" destOrd="0" presId="urn:microsoft.com/office/officeart/2005/8/layout/hList7"/>
    <dgm:cxn modelId="{F231112C-5F32-4854-8D85-79228D004D69}" type="presParOf" srcId="{4F8D248C-D87A-4B09-80F8-379EC76C5927}" destId="{33D8D38A-B5BC-495D-8FD2-740D2A113874}" srcOrd="3" destOrd="0" presId="urn:microsoft.com/office/officeart/2005/8/layout/hList7"/>
    <dgm:cxn modelId="{39AFC789-FD0E-421B-BAE9-CBA2B4ED3EB5}" type="presParOf" srcId="{4F8D248C-D87A-4B09-80F8-379EC76C5927}" destId="{3B841D9E-07FA-464B-9CDC-0F2E413C5DEE}" srcOrd="4" destOrd="0" presId="urn:microsoft.com/office/officeart/2005/8/layout/hList7"/>
    <dgm:cxn modelId="{0277176C-7420-4ADF-A4E8-EBBCDC56E811}" type="presParOf" srcId="{3B841D9E-07FA-464B-9CDC-0F2E413C5DEE}" destId="{380D7A37-6AEE-408A-9720-4B284087929B}" srcOrd="0" destOrd="0" presId="urn:microsoft.com/office/officeart/2005/8/layout/hList7"/>
    <dgm:cxn modelId="{F7572F42-277A-4353-BCAA-3E06660FB087}" type="presParOf" srcId="{3B841D9E-07FA-464B-9CDC-0F2E413C5DEE}" destId="{111FA43A-621E-4454-9742-C861B9AF08A8}" srcOrd="1" destOrd="0" presId="urn:microsoft.com/office/officeart/2005/8/layout/hList7"/>
    <dgm:cxn modelId="{620E424C-95E2-42F6-82D2-D262751C14D1}" type="presParOf" srcId="{3B841D9E-07FA-464B-9CDC-0F2E413C5DEE}" destId="{B6920BBB-3A88-41FA-9D3E-12B37AECD530}" srcOrd="2" destOrd="0" presId="urn:microsoft.com/office/officeart/2005/8/layout/hList7"/>
    <dgm:cxn modelId="{863C7F5F-3A67-410C-AF3F-B874B3110D0E}" type="presParOf" srcId="{3B841D9E-07FA-464B-9CDC-0F2E413C5DEE}" destId="{D4971B5F-CAE7-44D7-9125-5CFD06DCDBA9}" srcOrd="3" destOrd="0" presId="urn:microsoft.com/office/officeart/2005/8/layout/hList7"/>
    <dgm:cxn modelId="{5FAEFEF2-5B73-4FEB-9F1A-5C8554B4A36F}" type="presParOf" srcId="{4F8D248C-D87A-4B09-80F8-379EC76C5927}" destId="{03B69924-950D-49C1-903A-9F8341FE93EC}" srcOrd="5" destOrd="0" presId="urn:microsoft.com/office/officeart/2005/8/layout/hList7"/>
    <dgm:cxn modelId="{D21E0CD5-5738-4AC1-90FA-4BA2323262E2}" type="presParOf" srcId="{4F8D248C-D87A-4B09-80F8-379EC76C5927}" destId="{428202C4-9A9D-4F71-B85E-84B1073B1169}" srcOrd="6" destOrd="0" presId="urn:microsoft.com/office/officeart/2005/8/layout/hList7"/>
    <dgm:cxn modelId="{38EB5E12-68F1-4609-B40E-CFE3C686DBC8}" type="presParOf" srcId="{428202C4-9A9D-4F71-B85E-84B1073B1169}" destId="{D2CE6B09-DFC0-4694-9310-7DDEFC9B7903}" srcOrd="0" destOrd="0" presId="urn:microsoft.com/office/officeart/2005/8/layout/hList7"/>
    <dgm:cxn modelId="{791C1024-897F-46B8-8801-81266B67C09D}" type="presParOf" srcId="{428202C4-9A9D-4F71-B85E-84B1073B1169}" destId="{3A78D008-211D-41FF-A487-2437E6DF61AB}" srcOrd="1" destOrd="0" presId="urn:microsoft.com/office/officeart/2005/8/layout/hList7"/>
    <dgm:cxn modelId="{43F3078A-DE38-47DF-AAA4-1BF7507B494E}" type="presParOf" srcId="{428202C4-9A9D-4F71-B85E-84B1073B1169}" destId="{F5817DE7-C0C5-4DCA-B23E-E33FC6A99134}" srcOrd="2" destOrd="0" presId="urn:microsoft.com/office/officeart/2005/8/layout/hList7"/>
    <dgm:cxn modelId="{7F8589B9-E434-432B-8E34-C7F81279C2A8}" type="presParOf" srcId="{428202C4-9A9D-4F71-B85E-84B1073B1169}" destId="{D74908CA-D19F-44B5-B2F0-C6D318312BD4}" srcOrd="3" destOrd="0" presId="urn:microsoft.com/office/officeart/2005/8/layout/hList7"/>
    <dgm:cxn modelId="{DD00DE30-CED6-4196-9E30-24CF0379240D}" type="presParOf" srcId="{4F8D248C-D87A-4B09-80F8-379EC76C5927}" destId="{56E13D21-04B2-4CF0-A0E8-EF001375AEB2}" srcOrd="7" destOrd="0" presId="urn:microsoft.com/office/officeart/2005/8/layout/hList7"/>
    <dgm:cxn modelId="{99DBA03B-ED1E-4DBB-937E-818E42EA6216}" type="presParOf" srcId="{4F8D248C-D87A-4B09-80F8-379EC76C5927}" destId="{51F234DA-DD67-4C1C-9E4A-ECD1414F0B58}" srcOrd="8" destOrd="0" presId="urn:microsoft.com/office/officeart/2005/8/layout/hList7"/>
    <dgm:cxn modelId="{93AA9966-CDC6-433E-BED2-7C28B23A8D0A}" type="presParOf" srcId="{51F234DA-DD67-4C1C-9E4A-ECD1414F0B58}" destId="{90F8BEF4-3AB4-4A9C-A9C6-F14148F3A74F}" srcOrd="0" destOrd="0" presId="urn:microsoft.com/office/officeart/2005/8/layout/hList7"/>
    <dgm:cxn modelId="{FE8F2BF6-8F4F-46A6-8160-AB90EED5B31A}" type="presParOf" srcId="{51F234DA-DD67-4C1C-9E4A-ECD1414F0B58}" destId="{1C209D61-7D37-4864-9C88-BE45F11B1A1B}" srcOrd="1" destOrd="0" presId="urn:microsoft.com/office/officeart/2005/8/layout/hList7"/>
    <dgm:cxn modelId="{20A84D85-C70A-4AC0-A31B-6E0A0465C690}" type="presParOf" srcId="{51F234DA-DD67-4C1C-9E4A-ECD1414F0B58}" destId="{0BD907E8-5E80-4A56-8350-F3B93D9359BB}" srcOrd="2" destOrd="0" presId="urn:microsoft.com/office/officeart/2005/8/layout/hList7"/>
    <dgm:cxn modelId="{E3F91474-85CF-4DFD-A062-273F188B439F}" type="presParOf" srcId="{51F234DA-DD67-4C1C-9E4A-ECD1414F0B58}" destId="{0959A2C8-D58C-41DA-BCDC-BCB6C77AF3D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7D8C4-5A3B-449C-A095-5E80F5951481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</dgm:pt>
    <dgm:pt modelId="{0288A843-A410-4DE8-990D-9270140BDD22}">
      <dgm:prSet phldrT="[Text]"/>
      <dgm:spPr/>
      <dgm:t>
        <a:bodyPr/>
        <a:lstStyle/>
        <a:p>
          <a:r>
            <a:rPr lang="en-US" dirty="0" smtClean="0"/>
            <a:t>Recording Disaster losses (July 2013)</a:t>
          </a:r>
          <a:endParaRPr lang="en-GB" dirty="0"/>
        </a:p>
      </dgm:t>
    </dgm:pt>
    <dgm:pt modelId="{C33463D9-FCCB-4B05-A275-8DA59A636A52}" type="parTrans" cxnId="{6701ABD3-31B1-4BC0-A4C0-373B7F9050FC}">
      <dgm:prSet/>
      <dgm:spPr/>
      <dgm:t>
        <a:bodyPr/>
        <a:lstStyle/>
        <a:p>
          <a:endParaRPr lang="en-GB"/>
        </a:p>
      </dgm:t>
    </dgm:pt>
    <dgm:pt modelId="{2E108A81-18DD-4DB6-8E6F-37F66DA4003F}" type="sibTrans" cxnId="{6701ABD3-31B1-4BC0-A4C0-373B7F9050FC}">
      <dgm:prSet/>
      <dgm:spPr/>
      <dgm:t>
        <a:bodyPr/>
        <a:lstStyle/>
        <a:p>
          <a:endParaRPr lang="en-GB"/>
        </a:p>
      </dgm:t>
    </dgm:pt>
    <dgm:pt modelId="{C287E02B-533C-4027-836F-6A09E36FB792}">
      <dgm:prSet phldrT="[Text]"/>
      <dgm:spPr/>
      <dgm:t>
        <a:bodyPr/>
        <a:lstStyle/>
        <a:p>
          <a:r>
            <a:rPr lang="en-US" dirty="0" smtClean="0"/>
            <a:t>Current status and best practices (November 2014)</a:t>
          </a:r>
          <a:endParaRPr lang="en-GB" dirty="0"/>
        </a:p>
      </dgm:t>
    </dgm:pt>
    <dgm:pt modelId="{C4022497-FE42-47D3-8B88-716A9499AAE6}" type="parTrans" cxnId="{4E18D5CC-B402-41A0-972B-124B577C34A9}">
      <dgm:prSet/>
      <dgm:spPr/>
      <dgm:t>
        <a:bodyPr/>
        <a:lstStyle/>
        <a:p>
          <a:endParaRPr lang="en-GB"/>
        </a:p>
      </dgm:t>
    </dgm:pt>
    <dgm:pt modelId="{3897D16C-5A21-409D-B240-083ED30DE137}" type="sibTrans" cxnId="{4E18D5CC-B402-41A0-972B-124B577C34A9}">
      <dgm:prSet/>
      <dgm:spPr/>
      <dgm:t>
        <a:bodyPr/>
        <a:lstStyle/>
        <a:p>
          <a:endParaRPr lang="en-GB"/>
        </a:p>
      </dgm:t>
    </dgm:pt>
    <dgm:pt modelId="{FC959E41-8D63-4451-851A-B2EF621CAFF3}">
      <dgm:prSet phldrT="[Text]"/>
      <dgm:spPr/>
      <dgm:t>
        <a:bodyPr/>
        <a:lstStyle/>
        <a:p>
          <a:r>
            <a:rPr lang="en-US" dirty="0" smtClean="0"/>
            <a:t>Guidance for disaster loss data recording (April 2015)</a:t>
          </a:r>
          <a:endParaRPr lang="en-GB" dirty="0"/>
        </a:p>
      </dgm:t>
    </dgm:pt>
    <dgm:pt modelId="{05CAB600-4F72-4770-AC46-36FE5970E612}" type="parTrans" cxnId="{71DF0DB5-32A4-498B-AE60-29249D56DA95}">
      <dgm:prSet/>
      <dgm:spPr/>
      <dgm:t>
        <a:bodyPr/>
        <a:lstStyle/>
        <a:p>
          <a:endParaRPr lang="en-GB"/>
        </a:p>
      </dgm:t>
    </dgm:pt>
    <dgm:pt modelId="{A903F6C6-136C-4F93-ADE2-EB4883B57F8F}" type="sibTrans" cxnId="{71DF0DB5-32A4-498B-AE60-29249D56DA95}">
      <dgm:prSet/>
      <dgm:spPr/>
      <dgm:t>
        <a:bodyPr/>
        <a:lstStyle/>
        <a:p>
          <a:endParaRPr lang="en-GB"/>
        </a:p>
      </dgm:t>
    </dgm:pt>
    <dgm:pt modelId="{2C86511F-E288-403F-B551-7CC4E708ADEB}" type="pres">
      <dgm:prSet presAssocID="{CBD7D8C4-5A3B-449C-A095-5E80F5951481}" presName="Name0" presStyleCnt="0">
        <dgm:presLayoutVars>
          <dgm:dir/>
          <dgm:resizeHandles val="exact"/>
        </dgm:presLayoutVars>
      </dgm:prSet>
      <dgm:spPr/>
    </dgm:pt>
    <dgm:pt modelId="{E80D64AA-D3A5-49EE-B665-C7E554508C75}" type="pres">
      <dgm:prSet presAssocID="{0288A843-A410-4DE8-990D-9270140BDD22}" presName="composite" presStyleCnt="0"/>
      <dgm:spPr/>
    </dgm:pt>
    <dgm:pt modelId="{DC5377B0-A1CF-4DDA-8785-49384DC8E0DB}" type="pres">
      <dgm:prSet presAssocID="{0288A843-A410-4DE8-990D-9270140BDD22}" presName="bgChev" presStyleLbl="node1" presStyleIdx="0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0728D9B0-A319-4F17-BFD9-BD24BBF988C7}" type="pres">
      <dgm:prSet presAssocID="{0288A843-A410-4DE8-990D-9270140BDD22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6A2372-A9E9-48FD-AEA2-DDBCF7FE73D6}" type="pres">
      <dgm:prSet presAssocID="{2E108A81-18DD-4DB6-8E6F-37F66DA4003F}" presName="compositeSpace" presStyleCnt="0"/>
      <dgm:spPr/>
    </dgm:pt>
    <dgm:pt modelId="{580C68F5-79FC-4C21-B16E-91F7EF5F4E15}" type="pres">
      <dgm:prSet presAssocID="{C287E02B-533C-4027-836F-6A09E36FB792}" presName="composite" presStyleCnt="0"/>
      <dgm:spPr/>
    </dgm:pt>
    <dgm:pt modelId="{C8C8B654-1891-4CAF-807E-633B695C754D}" type="pres">
      <dgm:prSet presAssocID="{C287E02B-533C-4027-836F-6A09E36FB792}" presName="bgChev" presStyleLbl="node1" presStyleIdx="1" presStyleCnt="3"/>
      <dgm:spPr/>
    </dgm:pt>
    <dgm:pt modelId="{CEAF95F6-3046-4413-85F9-ED02F903349C}" type="pres">
      <dgm:prSet presAssocID="{C287E02B-533C-4027-836F-6A09E36FB792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5EB759-4FDB-457E-B705-157B1E382460}" type="pres">
      <dgm:prSet presAssocID="{3897D16C-5A21-409D-B240-083ED30DE137}" presName="compositeSpace" presStyleCnt="0"/>
      <dgm:spPr/>
    </dgm:pt>
    <dgm:pt modelId="{58F1EFB9-F500-4B1A-B35D-03EA1785B43B}" type="pres">
      <dgm:prSet presAssocID="{FC959E41-8D63-4451-851A-B2EF621CAFF3}" presName="composite" presStyleCnt="0"/>
      <dgm:spPr/>
    </dgm:pt>
    <dgm:pt modelId="{83802FDA-DC87-4A7D-9980-BDDD7C5CBF07}" type="pres">
      <dgm:prSet presAssocID="{FC959E41-8D63-4451-851A-B2EF621CAFF3}" presName="bgChev" presStyleLbl="node1" presStyleIdx="2" presStyleCnt="3"/>
      <dgm:spPr/>
    </dgm:pt>
    <dgm:pt modelId="{ED2FBCF7-8F0E-4E42-BE79-4841F67846E1}" type="pres">
      <dgm:prSet presAssocID="{FC959E41-8D63-4451-851A-B2EF621CAFF3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41BC56-1DF8-4BA5-9DF0-C370BC8BEE54}" type="presOf" srcId="{C287E02B-533C-4027-836F-6A09E36FB792}" destId="{CEAF95F6-3046-4413-85F9-ED02F903349C}" srcOrd="0" destOrd="0" presId="urn:microsoft.com/office/officeart/2005/8/layout/chevronAccent+Icon"/>
    <dgm:cxn modelId="{71DF0DB5-32A4-498B-AE60-29249D56DA95}" srcId="{CBD7D8C4-5A3B-449C-A095-5E80F5951481}" destId="{FC959E41-8D63-4451-851A-B2EF621CAFF3}" srcOrd="2" destOrd="0" parTransId="{05CAB600-4F72-4770-AC46-36FE5970E612}" sibTransId="{A903F6C6-136C-4F93-ADE2-EB4883B57F8F}"/>
    <dgm:cxn modelId="{99BFF391-7150-4A95-BC6F-1A31ECA636FA}" type="presOf" srcId="{CBD7D8C4-5A3B-449C-A095-5E80F5951481}" destId="{2C86511F-E288-403F-B551-7CC4E708ADEB}" srcOrd="0" destOrd="0" presId="urn:microsoft.com/office/officeart/2005/8/layout/chevronAccent+Icon"/>
    <dgm:cxn modelId="{4E18D5CC-B402-41A0-972B-124B577C34A9}" srcId="{CBD7D8C4-5A3B-449C-A095-5E80F5951481}" destId="{C287E02B-533C-4027-836F-6A09E36FB792}" srcOrd="1" destOrd="0" parTransId="{C4022497-FE42-47D3-8B88-716A9499AAE6}" sibTransId="{3897D16C-5A21-409D-B240-083ED30DE137}"/>
    <dgm:cxn modelId="{09977F34-F303-4798-8D69-42AAFE5DE727}" type="presOf" srcId="{FC959E41-8D63-4451-851A-B2EF621CAFF3}" destId="{ED2FBCF7-8F0E-4E42-BE79-4841F67846E1}" srcOrd="0" destOrd="0" presId="urn:microsoft.com/office/officeart/2005/8/layout/chevronAccent+Icon"/>
    <dgm:cxn modelId="{6701ABD3-31B1-4BC0-A4C0-373B7F9050FC}" srcId="{CBD7D8C4-5A3B-449C-A095-5E80F5951481}" destId="{0288A843-A410-4DE8-990D-9270140BDD22}" srcOrd="0" destOrd="0" parTransId="{C33463D9-FCCB-4B05-A275-8DA59A636A52}" sibTransId="{2E108A81-18DD-4DB6-8E6F-37F66DA4003F}"/>
    <dgm:cxn modelId="{CC80A445-2DE9-4CF8-91A2-F57C6E971FC7}" type="presOf" srcId="{0288A843-A410-4DE8-990D-9270140BDD22}" destId="{0728D9B0-A319-4F17-BFD9-BD24BBF988C7}" srcOrd="0" destOrd="0" presId="urn:microsoft.com/office/officeart/2005/8/layout/chevronAccent+Icon"/>
    <dgm:cxn modelId="{5F94C263-A326-4EB8-AE2C-F20C5BD66738}" type="presParOf" srcId="{2C86511F-E288-403F-B551-7CC4E708ADEB}" destId="{E80D64AA-D3A5-49EE-B665-C7E554508C75}" srcOrd="0" destOrd="0" presId="urn:microsoft.com/office/officeart/2005/8/layout/chevronAccent+Icon"/>
    <dgm:cxn modelId="{5D38405A-A810-4D62-AD63-C16E732EDBC5}" type="presParOf" srcId="{E80D64AA-D3A5-49EE-B665-C7E554508C75}" destId="{DC5377B0-A1CF-4DDA-8785-49384DC8E0DB}" srcOrd="0" destOrd="0" presId="urn:microsoft.com/office/officeart/2005/8/layout/chevronAccent+Icon"/>
    <dgm:cxn modelId="{8BE75ABC-90CC-4004-A9F8-1B03AC5AF260}" type="presParOf" srcId="{E80D64AA-D3A5-49EE-B665-C7E554508C75}" destId="{0728D9B0-A319-4F17-BFD9-BD24BBF988C7}" srcOrd="1" destOrd="0" presId="urn:microsoft.com/office/officeart/2005/8/layout/chevronAccent+Icon"/>
    <dgm:cxn modelId="{C7F7C9B7-B32E-4B91-A107-8FD34DDE943B}" type="presParOf" srcId="{2C86511F-E288-403F-B551-7CC4E708ADEB}" destId="{3E6A2372-A9E9-48FD-AEA2-DDBCF7FE73D6}" srcOrd="1" destOrd="0" presId="urn:microsoft.com/office/officeart/2005/8/layout/chevronAccent+Icon"/>
    <dgm:cxn modelId="{D3A2CFE9-43AF-4F22-9041-DCB5C5309C07}" type="presParOf" srcId="{2C86511F-E288-403F-B551-7CC4E708ADEB}" destId="{580C68F5-79FC-4C21-B16E-91F7EF5F4E15}" srcOrd="2" destOrd="0" presId="urn:microsoft.com/office/officeart/2005/8/layout/chevronAccent+Icon"/>
    <dgm:cxn modelId="{A22D9D63-A0D7-476A-B4D7-435BB1A6EECC}" type="presParOf" srcId="{580C68F5-79FC-4C21-B16E-91F7EF5F4E15}" destId="{C8C8B654-1891-4CAF-807E-633B695C754D}" srcOrd="0" destOrd="0" presId="urn:microsoft.com/office/officeart/2005/8/layout/chevronAccent+Icon"/>
    <dgm:cxn modelId="{52615EF6-EC69-40FE-B4BD-0E1A932826CA}" type="presParOf" srcId="{580C68F5-79FC-4C21-B16E-91F7EF5F4E15}" destId="{CEAF95F6-3046-4413-85F9-ED02F903349C}" srcOrd="1" destOrd="0" presId="urn:microsoft.com/office/officeart/2005/8/layout/chevronAccent+Icon"/>
    <dgm:cxn modelId="{0DFB41CC-5DE0-4237-A677-984BEFA3D372}" type="presParOf" srcId="{2C86511F-E288-403F-B551-7CC4E708ADEB}" destId="{745EB759-4FDB-457E-B705-157B1E382460}" srcOrd="3" destOrd="0" presId="urn:microsoft.com/office/officeart/2005/8/layout/chevronAccent+Icon"/>
    <dgm:cxn modelId="{30A4E4B1-5A62-4917-81D7-12F28E3A8550}" type="presParOf" srcId="{2C86511F-E288-403F-B551-7CC4E708ADEB}" destId="{58F1EFB9-F500-4B1A-B35D-03EA1785B43B}" srcOrd="4" destOrd="0" presId="urn:microsoft.com/office/officeart/2005/8/layout/chevronAccent+Icon"/>
    <dgm:cxn modelId="{5D43851D-3182-471C-8AB1-816DAA0D91FA}" type="presParOf" srcId="{58F1EFB9-F500-4B1A-B35D-03EA1785B43B}" destId="{83802FDA-DC87-4A7D-9980-BDDD7C5CBF07}" srcOrd="0" destOrd="0" presId="urn:microsoft.com/office/officeart/2005/8/layout/chevronAccent+Icon"/>
    <dgm:cxn modelId="{14B06621-FBDE-4F74-82CA-5DB9D15C5528}" type="presParOf" srcId="{58F1EFB9-F500-4B1A-B35D-03EA1785B43B}" destId="{ED2FBCF7-8F0E-4E42-BE79-4841F67846E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F289C-4878-429C-A00E-263F838F7EC1}">
      <dsp:nvSpPr>
        <dsp:cNvPr id="0" name=""/>
        <dsp:cNvSpPr/>
      </dsp:nvSpPr>
      <dsp:spPr>
        <a:xfrm>
          <a:off x="0" y="0"/>
          <a:ext cx="1556103" cy="29950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Risk Assessment</a:t>
          </a:r>
          <a:endParaRPr lang="en-US" sz="1600" kern="1200" dirty="0"/>
        </a:p>
      </dsp:txBody>
      <dsp:txXfrm>
        <a:off x="0" y="1198037"/>
        <a:ext cx="1556103" cy="1198037"/>
      </dsp:txXfrm>
    </dsp:sp>
    <dsp:sp modelId="{5600F046-8376-40CB-A74B-3B9F74CA4E6A}">
      <dsp:nvSpPr>
        <dsp:cNvPr id="0" name=""/>
        <dsp:cNvSpPr/>
      </dsp:nvSpPr>
      <dsp:spPr>
        <a:xfrm>
          <a:off x="279368" y="179705"/>
          <a:ext cx="997366" cy="9973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EDADE-6410-4B99-94CC-BB2BAC65F618}">
      <dsp:nvSpPr>
        <dsp:cNvPr id="0" name=""/>
        <dsp:cNvSpPr/>
      </dsp:nvSpPr>
      <dsp:spPr>
        <a:xfrm>
          <a:off x="1602786" y="0"/>
          <a:ext cx="1556103" cy="29950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Disaster Loss Data</a:t>
          </a:r>
          <a:endParaRPr lang="en-US" sz="1600" kern="1200" dirty="0"/>
        </a:p>
      </dsp:txBody>
      <dsp:txXfrm>
        <a:off x="1602786" y="1198037"/>
        <a:ext cx="1556103" cy="1198037"/>
      </dsp:txXfrm>
    </dsp:sp>
    <dsp:sp modelId="{B87F3176-B175-47A8-8B3F-178396D421DF}">
      <dsp:nvSpPr>
        <dsp:cNvPr id="0" name=""/>
        <dsp:cNvSpPr/>
      </dsp:nvSpPr>
      <dsp:spPr>
        <a:xfrm>
          <a:off x="1882154" y="179705"/>
          <a:ext cx="997366" cy="9973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D7A37-6AEE-408A-9720-4B284087929B}">
      <dsp:nvSpPr>
        <dsp:cNvPr id="0" name=""/>
        <dsp:cNvSpPr/>
      </dsp:nvSpPr>
      <dsp:spPr>
        <a:xfrm>
          <a:off x="3205572" y="0"/>
          <a:ext cx="1556103" cy="29950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Risk Management Capability assessment</a:t>
          </a:r>
          <a:endParaRPr lang="en-US" sz="1600" kern="1200" dirty="0"/>
        </a:p>
      </dsp:txBody>
      <dsp:txXfrm>
        <a:off x="3205572" y="1198037"/>
        <a:ext cx="1556103" cy="1198037"/>
      </dsp:txXfrm>
    </dsp:sp>
    <dsp:sp modelId="{D4971B5F-CAE7-44D7-9125-5CFD06DCDBA9}">
      <dsp:nvSpPr>
        <dsp:cNvPr id="0" name=""/>
        <dsp:cNvSpPr/>
      </dsp:nvSpPr>
      <dsp:spPr>
        <a:xfrm>
          <a:off x="3484940" y="179705"/>
          <a:ext cx="997366" cy="99736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E6B09-DFC0-4694-9310-7DDEFC9B7903}">
      <dsp:nvSpPr>
        <dsp:cNvPr id="0" name=""/>
        <dsp:cNvSpPr/>
      </dsp:nvSpPr>
      <dsp:spPr>
        <a:xfrm>
          <a:off x="4808358" y="0"/>
          <a:ext cx="1556103" cy="29950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Science-Policy Interface</a:t>
          </a:r>
          <a:endParaRPr lang="en-US" sz="1600" kern="1200" dirty="0"/>
        </a:p>
      </dsp:txBody>
      <dsp:txXfrm>
        <a:off x="4808358" y="1198037"/>
        <a:ext cx="1556103" cy="1198037"/>
      </dsp:txXfrm>
    </dsp:sp>
    <dsp:sp modelId="{D74908CA-D19F-44B5-B2F0-C6D318312BD4}">
      <dsp:nvSpPr>
        <dsp:cNvPr id="0" name=""/>
        <dsp:cNvSpPr/>
      </dsp:nvSpPr>
      <dsp:spPr>
        <a:xfrm>
          <a:off x="5087727" y="179705"/>
          <a:ext cx="997366" cy="99736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8BEF4-3AB4-4A9C-A9C6-F14148F3A74F}">
      <dsp:nvSpPr>
        <dsp:cNvPr id="0" name=""/>
        <dsp:cNvSpPr/>
      </dsp:nvSpPr>
      <dsp:spPr>
        <a:xfrm>
          <a:off x="6411144" y="0"/>
          <a:ext cx="1556103" cy="29950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Early Warning</a:t>
          </a:r>
          <a:endParaRPr lang="en-US" sz="1600" kern="1200" dirty="0"/>
        </a:p>
      </dsp:txBody>
      <dsp:txXfrm>
        <a:off x="6411144" y="1198037"/>
        <a:ext cx="1556103" cy="1198037"/>
      </dsp:txXfrm>
    </dsp:sp>
    <dsp:sp modelId="{0959A2C8-D58C-41DA-BCDC-BCB6C77AF3D2}">
      <dsp:nvSpPr>
        <dsp:cNvPr id="0" name=""/>
        <dsp:cNvSpPr/>
      </dsp:nvSpPr>
      <dsp:spPr>
        <a:xfrm>
          <a:off x="6690513" y="179705"/>
          <a:ext cx="997366" cy="99736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EE2E9-E1D6-457B-9721-7D3C8A378247}">
      <dsp:nvSpPr>
        <dsp:cNvPr id="0" name=""/>
        <dsp:cNvSpPr/>
      </dsp:nvSpPr>
      <dsp:spPr>
        <a:xfrm>
          <a:off x="321401" y="2545829"/>
          <a:ext cx="7329868" cy="449264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77B0-A1CF-4DDA-8785-49384DC8E0DB}">
      <dsp:nvSpPr>
        <dsp:cNvPr id="0" name=""/>
        <dsp:cNvSpPr/>
      </dsp:nvSpPr>
      <dsp:spPr>
        <a:xfrm>
          <a:off x="922" y="205300"/>
          <a:ext cx="2317435" cy="894530"/>
        </a:xfrm>
        <a:prstGeom prst="chevron">
          <a:avLst>
            <a:gd name="adj" fmla="val 4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8D9B0-A319-4F17-BFD9-BD24BBF988C7}">
      <dsp:nvSpPr>
        <dsp:cNvPr id="0" name=""/>
        <dsp:cNvSpPr/>
      </dsp:nvSpPr>
      <dsp:spPr>
        <a:xfrm>
          <a:off x="618905" y="428932"/>
          <a:ext cx="1956945" cy="894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Recording Disaster losses (July 2013)</a:t>
          </a:r>
          <a:endParaRPr lang="en-GB" sz="1200" kern="1200" dirty="0"/>
        </a:p>
      </dsp:txBody>
      <dsp:txXfrm>
        <a:off x="645105" y="455132"/>
        <a:ext cx="1904545" cy="842130"/>
      </dsp:txXfrm>
    </dsp:sp>
    <dsp:sp modelId="{C8C8B654-1891-4CAF-807E-633B695C754D}">
      <dsp:nvSpPr>
        <dsp:cNvPr id="0" name=""/>
        <dsp:cNvSpPr/>
      </dsp:nvSpPr>
      <dsp:spPr>
        <a:xfrm>
          <a:off x="2647948" y="205300"/>
          <a:ext cx="2317435" cy="894530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F95F6-3046-4413-85F9-ED02F903349C}">
      <dsp:nvSpPr>
        <dsp:cNvPr id="0" name=""/>
        <dsp:cNvSpPr/>
      </dsp:nvSpPr>
      <dsp:spPr>
        <a:xfrm>
          <a:off x="3265931" y="428932"/>
          <a:ext cx="1956945" cy="894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Current status and best practices (November 2014)</a:t>
          </a:r>
          <a:endParaRPr lang="en-GB" sz="1200" kern="1200" dirty="0"/>
        </a:p>
      </dsp:txBody>
      <dsp:txXfrm>
        <a:off x="3292131" y="455132"/>
        <a:ext cx="1904545" cy="842130"/>
      </dsp:txXfrm>
    </dsp:sp>
    <dsp:sp modelId="{83802FDA-DC87-4A7D-9980-BDDD7C5CBF07}">
      <dsp:nvSpPr>
        <dsp:cNvPr id="0" name=""/>
        <dsp:cNvSpPr/>
      </dsp:nvSpPr>
      <dsp:spPr>
        <a:xfrm>
          <a:off x="5294974" y="205300"/>
          <a:ext cx="2317435" cy="89453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FBCF7-8F0E-4E42-BE79-4841F67846E1}">
      <dsp:nvSpPr>
        <dsp:cNvPr id="0" name=""/>
        <dsp:cNvSpPr/>
      </dsp:nvSpPr>
      <dsp:spPr>
        <a:xfrm>
          <a:off x="5912957" y="428932"/>
          <a:ext cx="1956945" cy="894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Guidance for disaster loss data recording (April 2015)</a:t>
          </a:r>
          <a:endParaRPr lang="en-GB" sz="1200" kern="1200" dirty="0"/>
        </a:p>
      </dsp:txBody>
      <dsp:txXfrm>
        <a:off x="5939157" y="455132"/>
        <a:ext cx="1904545" cy="842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61ED-B8B5-4C64-9727-6F12A830C91B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63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16286-D1FB-4625-95EB-21FF418E7F9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089">
              <a:defRPr/>
            </a:pPr>
            <a:r>
              <a:rPr lang="en-US" baseline="0" dirty="0" smtClean="0"/>
              <a:t>Challenges for using science from </a:t>
            </a:r>
            <a:r>
              <a:rPr lang="en-US" b="1" u="sng" baseline="0" dirty="0" smtClean="0"/>
              <a:t>point of view of EC services and Member States</a:t>
            </a:r>
            <a:endParaRPr lang="en-GB" b="1" u="sng" dirty="0" smtClean="0"/>
          </a:p>
          <a:p>
            <a:endParaRPr lang="en-US" dirty="0" smtClean="0"/>
          </a:p>
          <a:p>
            <a:r>
              <a:rPr lang="en-US" dirty="0" smtClean="0"/>
              <a:t>“Science is</a:t>
            </a:r>
            <a:r>
              <a:rPr lang="en-US" baseline="0" dirty="0" smtClean="0"/>
              <a:t> </a:t>
            </a:r>
            <a:r>
              <a:rPr lang="en-US" dirty="0" smtClean="0"/>
              <a:t>everywhere”</a:t>
            </a:r>
          </a:p>
          <a:p>
            <a:endParaRPr lang="en-US" dirty="0" smtClean="0"/>
          </a:p>
          <a:p>
            <a:r>
              <a:rPr lang="en-US" dirty="0" smtClean="0"/>
              <a:t>United Nations: Sendai framework, SDG, Climate</a:t>
            </a:r>
            <a:r>
              <a:rPr lang="en-US" baseline="0" dirty="0" smtClean="0"/>
              <a:t> summit, Humanitarian Summit</a:t>
            </a:r>
            <a:endParaRPr lang="en-US" dirty="0" smtClean="0"/>
          </a:p>
          <a:p>
            <a:r>
              <a:rPr lang="en-US" dirty="0" smtClean="0"/>
              <a:t>European Commission:</a:t>
            </a:r>
            <a:r>
              <a:rPr lang="en-US" baseline="0" dirty="0" smtClean="0"/>
              <a:t> ECHO, CLIMA, ENV, JRC, RTD, HOME</a:t>
            </a:r>
            <a:endParaRPr lang="en-US" dirty="0" smtClean="0"/>
          </a:p>
          <a:p>
            <a:r>
              <a:rPr lang="en-US" dirty="0" smtClean="0"/>
              <a:t>Expert forums: OECD, Nordic</a:t>
            </a:r>
            <a:r>
              <a:rPr lang="en-US" baseline="0" dirty="0" smtClean="0"/>
              <a:t> cooperation</a:t>
            </a:r>
          </a:p>
          <a:p>
            <a:r>
              <a:rPr lang="en-US" baseline="0" dirty="0" smtClean="0"/>
              <a:t>Private sector: insurance, reinsurance, public-private partnerships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16286-D1FB-4625-95EB-21FF418E7F9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6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16286-D1FB-4625-95EB-21FF418E7F9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9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61ED-B8B5-4C64-9727-6F12A830C91B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844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D13B-9CFC-4EB7-A5CD-AC23B720F0E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2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368152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27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859338" y="5589240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164194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164194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164194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164194"/>
                </a:solidFill>
              </a:rPr>
            </a:br>
            <a:r>
              <a:rPr lang="en-GB" sz="1200" b="0" kern="0" dirty="0" smtClean="0">
                <a:solidFill>
                  <a:srgbClr val="164194"/>
                </a:solidFill>
              </a:rPr>
              <a:t>in-house science service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456"/>
            <a:ext cx="9144000" cy="587654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06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8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13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-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7" b="13625"/>
          <a:stretch/>
        </p:blipFill>
        <p:spPr>
          <a:xfrm>
            <a:off x="0" y="0"/>
            <a:ext cx="9144000" cy="22048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6724" y="256490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37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8256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368152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859338" y="5301208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en-US" sz="1600" kern="0" dirty="0" smtClean="0">
                <a:solidFill>
                  <a:srgbClr val="FFFFFF"/>
                </a:solidFill>
              </a:rPr>
              <a:t>Joint Research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FFFFFF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FFFFFF"/>
                </a:solidFill>
              </a:rPr>
            </a:br>
            <a:r>
              <a:rPr lang="en-GB" sz="1200" b="0" kern="0" dirty="0" smtClean="0">
                <a:solidFill>
                  <a:srgbClr val="FFFFFF"/>
                </a:solidFill>
              </a:rPr>
              <a:t>in-house science service</a:t>
            </a:r>
          </a:p>
        </p:txBody>
      </p:sp>
      <p:pic>
        <p:nvPicPr>
          <p:cNvPr id="15" name="Picture 6" descr="H:\Desktop\NS_Visuals\Ppt\JRC ppt\2015 04 14 VS Expo\web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288"/>
            <a:ext cx="284526" cy="2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9378" y="6084004"/>
            <a:ext cx="3529086" cy="36933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FFFF"/>
                </a:solidFill>
              </a:rPr>
              <a:t>JRC Science Hub: </a:t>
            </a:r>
            <a:r>
              <a:rPr lang="en-GB" b="1" i="1" kern="0" dirty="0" err="1" smtClean="0">
                <a:solidFill>
                  <a:srgbClr val="FFFFFF"/>
                </a:solidFill>
              </a:rPr>
              <a:t>ec.europa.eu</a:t>
            </a:r>
            <a:r>
              <a:rPr lang="en-GB" b="1" i="1" kern="0" dirty="0" smtClean="0">
                <a:solidFill>
                  <a:srgbClr val="FFFFFF"/>
                </a:solidFill>
              </a:rPr>
              <a:t>/</a:t>
            </a:r>
            <a:r>
              <a:rPr lang="en-GB" b="1" i="1" kern="0" dirty="0" err="1" smtClean="0">
                <a:solidFill>
                  <a:srgbClr val="FFFFFF"/>
                </a:solidFill>
              </a:rPr>
              <a:t>jrc</a:t>
            </a:r>
            <a:endParaRPr lang="en-GB" b="1" i="1" kern="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2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ster A4-landscape_JRC-tree_yellow-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/>
          <a:stretch/>
        </p:blipFill>
        <p:spPr>
          <a:xfrm>
            <a:off x="0" y="981662"/>
            <a:ext cx="9144000" cy="5876338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368152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859338" y="5589240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en-US" sz="1600" kern="0" dirty="0" smtClean="0">
                <a:solidFill>
                  <a:srgbClr val="164194"/>
                </a:solidFill>
              </a:rPr>
              <a:t>Joint Research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164194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164194"/>
                </a:solidFill>
              </a:rPr>
            </a:br>
            <a:r>
              <a:rPr lang="en-GB" sz="1200" b="0" kern="0" dirty="0" smtClean="0">
                <a:solidFill>
                  <a:srgbClr val="164194"/>
                </a:solidFill>
              </a:rPr>
              <a:t>in-house science service</a:t>
            </a:r>
          </a:p>
        </p:txBody>
      </p:sp>
    </p:spTree>
    <p:extLst>
      <p:ext uri="{BB962C8B-B14F-4D97-AF65-F5344CB8AC3E}">
        <p14:creationId xmlns:p14="http://schemas.microsoft.com/office/powerpoint/2010/main" val="123065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8208144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4774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5247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802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404812"/>
            <a:ext cx="4320480" cy="55444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7544" y="1416669"/>
            <a:ext cx="3959994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37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4229788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16015" y="1416669"/>
            <a:ext cx="3960000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475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091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elow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9161828" cy="220486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3283571"/>
            <a:ext cx="8208144" cy="26695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4" y="256490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81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456"/>
            <a:ext cx="9144000" cy="58765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12380" y="0"/>
            <a:ext cx="9156380" cy="981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8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0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83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-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7" b="13625"/>
          <a:stretch/>
        </p:blipFill>
        <p:spPr>
          <a:xfrm>
            <a:off x="0" y="0"/>
            <a:ext cx="9144000" cy="22048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6724" y="256490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72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0" y="981456"/>
            <a:ext cx="9144000" cy="5876544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5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8256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824" y="1628800"/>
            <a:ext cx="3816631" cy="194421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5024"/>
            <a:ext cx="3817118" cy="1368152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859338" y="5301208"/>
            <a:ext cx="3923929" cy="648072"/>
          </a:xfrm>
          <a:prstGeom prst="rect">
            <a:avLst/>
          </a:prstGeom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kern="0" dirty="0" smtClean="0">
                <a:solidFill>
                  <a:srgbClr val="FFFFFF"/>
                </a:solidFill>
              </a:rPr>
              <a:t>Joint Research</a:t>
            </a:r>
            <a:r>
              <a:rPr lang="en-US" sz="1600" kern="0" baseline="0" dirty="0" smtClean="0">
                <a:solidFill>
                  <a:srgbClr val="FFFFFF"/>
                </a:solidFill>
              </a:rPr>
              <a:t> Centre</a:t>
            </a:r>
          </a:p>
          <a:p>
            <a:pPr algn="l">
              <a:lnSpc>
                <a:spcPct val="110000"/>
              </a:lnSpc>
            </a:pPr>
            <a:r>
              <a:rPr lang="en-GB" sz="1200" b="0" kern="0" dirty="0" smtClean="0">
                <a:solidFill>
                  <a:srgbClr val="FFFFFF"/>
                </a:solidFill>
              </a:rPr>
              <a:t>the European Commission's </a:t>
            </a:r>
            <a:br>
              <a:rPr lang="en-GB" sz="1200" b="0" kern="0" dirty="0" smtClean="0">
                <a:solidFill>
                  <a:srgbClr val="FFFFFF"/>
                </a:solidFill>
              </a:rPr>
            </a:br>
            <a:r>
              <a:rPr lang="en-GB" sz="1200" b="0" kern="0" dirty="0" smtClean="0">
                <a:solidFill>
                  <a:srgbClr val="FFFFFF"/>
                </a:solidFill>
              </a:rPr>
              <a:t>in-house science service</a:t>
            </a:r>
          </a:p>
        </p:txBody>
      </p:sp>
      <p:pic>
        <p:nvPicPr>
          <p:cNvPr id="15" name="Picture 6" descr="H:\Desktop\NS_Visuals\Ppt\JRC ppt\2015 04 14 VS Expo\web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288"/>
            <a:ext cx="284526" cy="2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9378" y="6084004"/>
            <a:ext cx="3529086" cy="369332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JRC Science Hub</a:t>
            </a:r>
            <a:r>
              <a:rPr lang="en-GB" sz="1200" b="0" dirty="0" smtClean="0">
                <a:solidFill>
                  <a:srgbClr val="FFFFFF"/>
                </a:solidFill>
              </a:rPr>
              <a:t>: 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ec.europa.eu</a:t>
            </a:r>
            <a:r>
              <a:rPr lang="en-GB" sz="1200" b="1" i="1" kern="0" dirty="0" smtClean="0">
                <a:solidFill>
                  <a:srgbClr val="FFFFFF"/>
                </a:solidFill>
              </a:rPr>
              <a:t>/</a:t>
            </a:r>
            <a:r>
              <a:rPr lang="en-GB" sz="1200" b="1" i="1" kern="0" dirty="0" err="1" smtClean="0">
                <a:solidFill>
                  <a:srgbClr val="FFFFFF"/>
                </a:solidFill>
              </a:rPr>
              <a:t>jrc</a:t>
            </a:r>
            <a:endParaRPr lang="en-GB" sz="1200" b="1" i="1" kern="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2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8208144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70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5247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1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404812"/>
            <a:ext cx="4320480" cy="55444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7544" y="1416669"/>
            <a:ext cx="3959994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4229788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16015" y="1416669"/>
            <a:ext cx="3960000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475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elow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9161828" cy="220486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3283571"/>
            <a:ext cx="8208144" cy="26695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4" y="256490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34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395536" y="630932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fld id="{416CF0FB-56F5-7340-B552-B5CF2D5EAED5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8" r:id="rId2"/>
    <p:sldLayoutId id="2147483674" r:id="rId3"/>
    <p:sldLayoutId id="2147483649" r:id="rId4"/>
    <p:sldLayoutId id="2147483650" r:id="rId5"/>
    <p:sldLayoutId id="2147483652" r:id="rId6"/>
    <p:sldLayoutId id="2147483655" r:id="rId7"/>
    <p:sldLayoutId id="2147483656" r:id="rId8"/>
    <p:sldLayoutId id="2147483659" r:id="rId9"/>
    <p:sldLayoutId id="2147483654" r:id="rId10"/>
    <p:sldLayoutId id="2147483660" r:id="rId11"/>
    <p:sldLayoutId id="2147483657" r:id="rId12"/>
  </p:sldLayoutIdLst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logo_JRC_horizonatal_EN-01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805" y="6021288"/>
            <a:ext cx="2648691" cy="870842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395536" y="630932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fld id="{416CF0FB-56F5-7340-B552-B5CF2D5EAED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5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emf"/><Relationship Id="rId4" Type="http://schemas.openxmlformats.org/officeDocument/2006/relationships/image" Target="../media/image31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4941168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Ensuring the uptake of science in DRM policy formulation and implementation.</a:t>
            </a:r>
            <a:endParaRPr lang="en-GB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573535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37200" y="1800000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3. Pooling of research results</a:t>
            </a:r>
            <a:endParaRPr lang="en-GB" sz="2400" kern="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4" t="2835" r="40299"/>
          <a:stretch/>
        </p:blipFill>
        <p:spPr>
          <a:xfrm>
            <a:off x="454069" y="2441498"/>
            <a:ext cx="1512168" cy="1713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-118" t="1101" r="5614" b="253"/>
          <a:stretch/>
        </p:blipFill>
        <p:spPr>
          <a:xfrm>
            <a:off x="1966237" y="2587769"/>
            <a:ext cx="3674697" cy="3646690"/>
          </a:xfrm>
          <a:prstGeom prst="ellipse">
            <a:avLst/>
          </a:prstGeom>
          <a:ln w="44450">
            <a:solidFill>
              <a:srgbClr val="DA5A0C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587769"/>
            <a:ext cx="2592288" cy="3795671"/>
          </a:xfrm>
          <a:prstGeom prst="rect">
            <a:avLst/>
          </a:prstGeom>
          <a:ln w="38100">
            <a:solidFill>
              <a:srgbClr val="D03E10"/>
            </a:solidFill>
          </a:ln>
          <a:effectLst/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539552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7200" y="1800000"/>
            <a:ext cx="8506800" cy="620896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4. Identification of </a:t>
            </a:r>
            <a:r>
              <a:rPr lang="en-US" sz="2400" spc="-80" dirty="0" smtClean="0"/>
              <a:t>needs, gaps and dissemination</a:t>
            </a:r>
            <a:endParaRPr lang="en-GB" sz="24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4" t="2835" r="40299"/>
          <a:stretch/>
        </p:blipFill>
        <p:spPr>
          <a:xfrm>
            <a:off x="454069" y="2441498"/>
            <a:ext cx="1512168" cy="1713802"/>
          </a:xfrm>
          <a:prstGeom prst="rect">
            <a:avLst/>
          </a:prstGeom>
        </p:spPr>
      </p:pic>
      <p:sp>
        <p:nvSpPr>
          <p:cNvPr id="18" name="Content Placeholder 6"/>
          <p:cNvSpPr>
            <a:spLocks noGrp="1"/>
          </p:cNvSpPr>
          <p:nvPr>
            <p:ph sz="half" idx="4294967295"/>
          </p:nvPr>
        </p:nvSpPr>
        <p:spPr>
          <a:xfrm>
            <a:off x="2440567" y="4819924"/>
            <a:ext cx="6120680" cy="1606276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800" dirty="0" smtClean="0"/>
              <a:t>In practice</a:t>
            </a:r>
          </a:p>
          <a:p>
            <a:pPr lvl="2"/>
            <a:r>
              <a:rPr lang="en-US" dirty="0" smtClean="0"/>
              <a:t>First report in 2017</a:t>
            </a:r>
          </a:p>
          <a:p>
            <a:pPr lvl="2"/>
            <a:r>
              <a:rPr lang="en-US" dirty="0" smtClean="0"/>
              <a:t>JRC: editorial team</a:t>
            </a:r>
          </a:p>
          <a:p>
            <a:pPr lvl="2"/>
            <a:r>
              <a:rPr lang="en-US" dirty="0" smtClean="0"/>
              <a:t>Lead chapter authors, author teams: call for authors</a:t>
            </a:r>
          </a:p>
          <a:p>
            <a:pPr lvl="2"/>
            <a:endParaRPr lang="en-US" dirty="0"/>
          </a:p>
        </p:txBody>
      </p:sp>
      <p:sp>
        <p:nvSpPr>
          <p:cNvPr id="19" name="Content Placeholder 5"/>
          <p:cNvSpPr>
            <a:spLocks noGrp="1"/>
          </p:cNvSpPr>
          <p:nvPr>
            <p:ph sz="half" idx="4294967295"/>
          </p:nvPr>
        </p:nvSpPr>
        <p:spPr>
          <a:xfrm>
            <a:off x="2440567" y="2520000"/>
            <a:ext cx="6451913" cy="2057615"/>
          </a:xfrm>
          <a:prstGeom prst="rect">
            <a:avLst/>
          </a:prstGeom>
        </p:spPr>
        <p:txBody>
          <a:bodyPr/>
          <a:lstStyle/>
          <a:p>
            <a:pPr lvl="1">
              <a:buFont typeface="EC Square Sans Pro" panose="020B0506040000020004" pitchFamily="34" charset="0"/>
              <a:buChar char="▶"/>
            </a:pPr>
            <a:r>
              <a:rPr lang="en-US" sz="1800" dirty="0"/>
              <a:t>Systematic analysis of research needs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    and </a:t>
            </a:r>
            <a:r>
              <a:rPr lang="en-US" sz="1800" dirty="0"/>
              <a:t>gaps</a:t>
            </a:r>
          </a:p>
          <a:p>
            <a:pPr lvl="1">
              <a:buFont typeface="EC Square Sans Pro" panose="020B0506040000020004" pitchFamily="34" charset="0"/>
              <a:buChar char="▶"/>
            </a:pPr>
            <a:r>
              <a:rPr lang="en-US" sz="1800" dirty="0"/>
              <a:t>Analysis of state of </a:t>
            </a:r>
            <a:r>
              <a:rPr lang="en-US" sz="1800" dirty="0" smtClean="0"/>
              <a:t>science</a:t>
            </a:r>
            <a:endParaRPr lang="en-US" sz="1800" dirty="0"/>
          </a:p>
          <a:p>
            <a:pPr lvl="1">
              <a:buFont typeface="EC Square Sans Pro" panose="020B0506040000020004" pitchFamily="34" charset="0"/>
              <a:buChar char="▶"/>
            </a:pPr>
            <a:r>
              <a:rPr lang="en-US" sz="1800" dirty="0"/>
              <a:t>Dissemination</a:t>
            </a:r>
          </a:p>
          <a:p>
            <a:pPr marL="457200" lvl="1" indent="0">
              <a:buNone/>
            </a:pPr>
            <a:r>
              <a:rPr lang="en-US" sz="1800" b="0" dirty="0" smtClean="0"/>
              <a:t>	</a:t>
            </a:r>
            <a:r>
              <a:rPr lang="en-US" sz="1400" b="0" dirty="0" smtClean="0"/>
              <a:t>Topical </a:t>
            </a:r>
            <a:r>
              <a:rPr lang="en-US" sz="1400" b="0" dirty="0"/>
              <a:t>Newsletters</a:t>
            </a:r>
          </a:p>
          <a:p>
            <a:pPr marL="457200" lvl="1" indent="0">
              <a:buNone/>
            </a:pPr>
            <a:r>
              <a:rPr lang="en-US" sz="1400" b="0" dirty="0" smtClean="0"/>
              <a:t>	State </a:t>
            </a:r>
            <a:r>
              <a:rPr lang="en-US" sz="1400" b="0" dirty="0"/>
              <a:t>of Science in Disaster Risk Management (bi-annual)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72045" y="4236329"/>
            <a:ext cx="1407771" cy="1886436"/>
            <a:chOff x="-1891168" y="4143677"/>
            <a:chExt cx="1809978" cy="24254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91168" y="4143677"/>
              <a:ext cx="1404458" cy="1986236"/>
            </a:xfrm>
            <a:prstGeom prst="rect">
              <a:avLst/>
            </a:prstGeom>
            <a:ln w="25400">
              <a:solidFill>
                <a:srgbClr val="DA5A0C"/>
              </a:solidFill>
            </a:ln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85059" y="4582470"/>
              <a:ext cx="1403869" cy="1986607"/>
            </a:xfrm>
            <a:prstGeom prst="rect">
              <a:avLst/>
            </a:prstGeom>
            <a:noFill/>
            <a:ln w="25400">
              <a:solidFill>
                <a:srgbClr val="DA5A0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8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4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3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Date Placeholder 4"/>
          <p:cNvSpPr txBox="1">
            <a:spLocks/>
          </p:cNvSpPr>
          <p:nvPr/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004494"/>
                </a:solidFill>
                <a:latin typeface="Verdana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29676-AA6E-4EBB-A978-370966628BA9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 September 2016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12159" r="33589" b="6079"/>
          <a:stretch/>
        </p:blipFill>
        <p:spPr bwMode="auto">
          <a:xfrm>
            <a:off x="2419371" y="2403209"/>
            <a:ext cx="4188606" cy="4176980"/>
          </a:xfrm>
          <a:prstGeom prst="ellipse">
            <a:avLst/>
          </a:prstGeom>
          <a:noFill/>
          <a:ln w="25400">
            <a:solidFill>
              <a:srgbClr val="DA5A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552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7200" y="1800000"/>
            <a:ext cx="8506800" cy="620896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Dissemination of </a:t>
            </a:r>
            <a:r>
              <a:rPr lang="en-US" sz="2400" spc="-80" dirty="0" smtClean="0"/>
              <a:t>Information: DRMKC </a:t>
            </a:r>
            <a:r>
              <a:rPr lang="en-US" sz="2400" spc="-80" dirty="0"/>
              <a:t>Website</a:t>
            </a:r>
            <a:endParaRPr lang="en-GB" sz="2400" kern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4" t="2835" r="40299"/>
          <a:stretch/>
        </p:blipFill>
        <p:spPr>
          <a:xfrm>
            <a:off x="454069" y="2441498"/>
            <a:ext cx="1512168" cy="1713802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8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39552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7200" y="1800000"/>
            <a:ext cx="6599096" cy="425779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5. Risk Management Support System</a:t>
            </a:r>
            <a:endParaRPr lang="en-GB" sz="2400" kern="0" dirty="0"/>
          </a:p>
        </p:txBody>
      </p:sp>
      <p:sp>
        <p:nvSpPr>
          <p:cNvPr id="22" name="Content Placeholder 5"/>
          <p:cNvSpPr>
            <a:spLocks noGrp="1"/>
          </p:cNvSpPr>
          <p:nvPr>
            <p:ph sz="half" idx="4294967295"/>
          </p:nvPr>
        </p:nvSpPr>
        <p:spPr>
          <a:xfrm>
            <a:off x="2440567" y="2520000"/>
            <a:ext cx="7391184" cy="2278838"/>
          </a:xfrm>
          <a:prstGeom prst="rect">
            <a:avLst/>
          </a:prstGeom>
        </p:spPr>
        <p:txBody>
          <a:bodyPr/>
          <a:lstStyle/>
          <a:p>
            <a:pPr lvl="1">
              <a:buFont typeface="EC Square Sans Pro" panose="020B0506040000020004" pitchFamily="34" charset="0"/>
              <a:buChar char="▶"/>
            </a:pPr>
            <a:r>
              <a:rPr lang="en-US" sz="1800" dirty="0"/>
              <a:t>Share best practices among MS</a:t>
            </a:r>
          </a:p>
          <a:p>
            <a:pPr lvl="1">
              <a:buFont typeface="EC Square Sans Pro" panose="020B0506040000020004" pitchFamily="34" charset="0"/>
              <a:buChar char="▶"/>
            </a:pPr>
            <a:r>
              <a:rPr lang="en-US" sz="1800" dirty="0"/>
              <a:t>Facilitate the use of existing expertise for meeting risk management obligations</a:t>
            </a:r>
          </a:p>
          <a:p>
            <a:pPr marL="457200" lvl="1" indent="0">
              <a:buNone/>
            </a:pPr>
            <a:r>
              <a:rPr lang="en-US" sz="1800" b="0" dirty="0" smtClean="0"/>
              <a:t>	</a:t>
            </a:r>
            <a:r>
              <a:rPr lang="en-US" sz="1400" b="0" dirty="0" smtClean="0"/>
              <a:t>Topical </a:t>
            </a:r>
            <a:r>
              <a:rPr lang="en-US" sz="1400" b="0" dirty="0"/>
              <a:t>Newsletters</a:t>
            </a:r>
          </a:p>
          <a:p>
            <a:pPr marL="457200" lvl="1" indent="0">
              <a:buNone/>
            </a:pPr>
            <a:r>
              <a:rPr lang="en-US" sz="1400" b="0" dirty="0" smtClean="0"/>
              <a:t>	State </a:t>
            </a:r>
            <a:r>
              <a:rPr lang="en-US" sz="1400" b="0" dirty="0"/>
              <a:t>of Science in Disaster Risk Management (bi-annual)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23" name="Content Placeholder 5"/>
          <p:cNvSpPr>
            <a:spLocks noGrp="1"/>
          </p:cNvSpPr>
          <p:nvPr>
            <p:ph sz="half" idx="4294967295"/>
          </p:nvPr>
        </p:nvSpPr>
        <p:spPr>
          <a:xfrm>
            <a:off x="2440567" y="4388905"/>
            <a:ext cx="7391184" cy="227883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800" dirty="0" smtClean="0"/>
              <a:t>In practice</a:t>
            </a:r>
          </a:p>
          <a:p>
            <a:pPr marL="457200" lvl="1" indent="0">
              <a:buNone/>
            </a:pPr>
            <a:r>
              <a:rPr lang="en-US" sz="1800" b="0" dirty="0" smtClean="0"/>
              <a:t>	</a:t>
            </a:r>
            <a:r>
              <a:rPr lang="en-US" sz="1400" b="0" dirty="0"/>
              <a:t>MS identifies need</a:t>
            </a:r>
          </a:p>
          <a:p>
            <a:pPr marL="457200" lvl="1" indent="0">
              <a:buNone/>
            </a:pPr>
            <a:r>
              <a:rPr lang="en-US" sz="1400" b="0" dirty="0" smtClean="0"/>
              <a:t>       Project </a:t>
            </a:r>
            <a:r>
              <a:rPr lang="en-US" sz="1400" b="0" dirty="0"/>
              <a:t>outline developed together with JRC</a:t>
            </a:r>
          </a:p>
          <a:p>
            <a:pPr marL="457200" lvl="1" indent="0">
              <a:buNone/>
            </a:pPr>
            <a:r>
              <a:rPr lang="en-US" sz="1400" b="0" dirty="0" smtClean="0"/>
              <a:t>	Appropriate </a:t>
            </a:r>
            <a:r>
              <a:rPr lang="en-US" sz="1400" b="0" dirty="0"/>
              <a:t>expertise is found</a:t>
            </a:r>
          </a:p>
          <a:p>
            <a:pPr marL="457200" lvl="1" indent="0">
              <a:buNone/>
            </a:pPr>
            <a:r>
              <a:rPr lang="en-US" sz="1400" b="0" dirty="0" smtClean="0"/>
              <a:t>	Project </a:t>
            </a:r>
            <a:r>
              <a:rPr lang="en-US" sz="1400" b="0" dirty="0"/>
              <a:t>is </a:t>
            </a:r>
            <a:r>
              <a:rPr lang="en-US" sz="1400" b="0" dirty="0" smtClean="0"/>
              <a:t>executed</a:t>
            </a:r>
            <a:endParaRPr lang="en-US" sz="1400" b="0" dirty="0"/>
          </a:p>
          <a:p>
            <a:pPr marL="457200" lvl="1" indent="0">
              <a:buNone/>
            </a:pPr>
            <a:r>
              <a:rPr lang="en-US" sz="1400" b="0" dirty="0" smtClean="0"/>
              <a:t>	(Around </a:t>
            </a:r>
            <a:r>
              <a:rPr lang="en-US" sz="1400" b="0" dirty="0"/>
              <a:t>10-15 projects in </a:t>
            </a:r>
            <a:r>
              <a:rPr lang="en-US" sz="1400" b="0" dirty="0" smtClean="0"/>
              <a:t>2016)</a:t>
            </a:r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3" t="2835" r="21400"/>
          <a:stretch/>
        </p:blipFill>
        <p:spPr>
          <a:xfrm>
            <a:off x="454069" y="2441498"/>
            <a:ext cx="1512168" cy="1713802"/>
          </a:xfrm>
          <a:prstGeom prst="rect">
            <a:avLst/>
          </a:prstGeom>
        </p:spPr>
      </p:pic>
      <p:sp>
        <p:nvSpPr>
          <p:cNvPr id="25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6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539552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37200" y="1800000"/>
            <a:ext cx="6599096" cy="425779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5. Risk Management Support System</a:t>
            </a:r>
            <a:endParaRPr lang="en-GB" sz="2400" kern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4283935"/>
              </p:ext>
            </p:extLst>
          </p:nvPr>
        </p:nvGraphicFramePr>
        <p:xfrm>
          <a:off x="637201" y="2729846"/>
          <a:ext cx="7967248" cy="299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9503" y="6084758"/>
            <a:ext cx="3802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Share best practices among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MS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5400000">
            <a:off x="1467874" y="5201708"/>
            <a:ext cx="420953" cy="20823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Down Arrow 19"/>
          <p:cNvSpPr/>
          <p:nvPr/>
        </p:nvSpPr>
        <p:spPr>
          <a:xfrm rot="16200000">
            <a:off x="7352821" y="5201708"/>
            <a:ext cx="420953" cy="208230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205" y="185529"/>
            <a:ext cx="4104482" cy="648072"/>
          </a:xfrm>
        </p:spPr>
        <p:txBody>
          <a:bodyPr/>
          <a:lstStyle/>
          <a:p>
            <a:r>
              <a:rPr lang="en-US" sz="2400" dirty="0"/>
              <a:t>EU DISASTER LOSS DATABASE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88" t="958" b="-1"/>
          <a:stretch/>
        </p:blipFill>
        <p:spPr>
          <a:xfrm>
            <a:off x="3429927" y="2729140"/>
            <a:ext cx="1697122" cy="24605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0" y="2719402"/>
            <a:ext cx="1805226" cy="24703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724502"/>
            <a:ext cx="1859058" cy="2460589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863082"/>
              </p:ext>
            </p:extLst>
          </p:nvPr>
        </p:nvGraphicFramePr>
        <p:xfrm>
          <a:off x="531163" y="5172438"/>
          <a:ext cx="7870825" cy="152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6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539552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37200" y="1800000"/>
            <a:ext cx="7967248" cy="332864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The roadmap for harmonized loss data.</a:t>
            </a:r>
          </a:p>
          <a:p>
            <a:r>
              <a:rPr lang="en-US" sz="1600" b="0" spc="-80" dirty="0"/>
              <a:t>Three key documents prepared in consultation with member states</a:t>
            </a:r>
            <a:endParaRPr lang="en-GB" sz="1600" b="0" kern="0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8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39552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7200" y="1800000"/>
            <a:ext cx="8831344" cy="420711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spc="-80" dirty="0"/>
              <a:t>6</a:t>
            </a:r>
            <a:r>
              <a:rPr lang="en-US" sz="2400" spc="-80" smtClean="0"/>
              <a:t>. </a:t>
            </a:r>
            <a:r>
              <a:rPr lang="en-US" sz="2400" spc="-80" dirty="0"/>
              <a:t>Network of Crisis Management Labs</a:t>
            </a:r>
            <a:endParaRPr lang="en-GB" sz="24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998375" y="2520001"/>
            <a:ext cx="6307897" cy="1773096"/>
          </a:xfrm>
        </p:spPr>
        <p:txBody>
          <a:bodyPr/>
          <a:lstStyle/>
          <a:p>
            <a:pPr lvl="1">
              <a:lnSpc>
                <a:spcPct val="100000"/>
              </a:lnSpc>
              <a:buFont typeface="EC Square Sans Pro" panose="020B0506040000020004" pitchFamily="34" charset="0"/>
              <a:buChar char="▶"/>
            </a:pPr>
            <a:r>
              <a:rPr lang="en-US" sz="1800" dirty="0" smtClean="0"/>
              <a:t>Test crisis management technology and practices</a:t>
            </a:r>
          </a:p>
          <a:p>
            <a:pPr lvl="2"/>
            <a:r>
              <a:rPr lang="en-US" sz="1400" dirty="0" smtClean="0"/>
              <a:t>	Experimental approach</a:t>
            </a:r>
          </a:p>
          <a:p>
            <a:pPr lvl="2"/>
            <a:r>
              <a:rPr lang="en-US" sz="1400" dirty="0" smtClean="0"/>
              <a:t>	Test market ready solutions</a:t>
            </a:r>
          </a:p>
          <a:p>
            <a:pPr lvl="2"/>
            <a:r>
              <a:rPr lang="en-US" sz="1400" dirty="0" smtClean="0"/>
              <a:t>	Identify needs for further research, industrial 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smtClean="0"/>
              <a:t>development, or training/awareness</a:t>
            </a:r>
          </a:p>
          <a:p>
            <a:pPr lvl="2"/>
            <a:endParaRPr lang="en-US" dirty="0"/>
          </a:p>
        </p:txBody>
      </p:sp>
      <p:sp>
        <p:nvSpPr>
          <p:cNvPr id="23" name="Content Placeholder 5"/>
          <p:cNvSpPr>
            <a:spLocks noGrp="1"/>
          </p:cNvSpPr>
          <p:nvPr>
            <p:ph sz="half" idx="1"/>
          </p:nvPr>
        </p:nvSpPr>
        <p:spPr>
          <a:xfrm>
            <a:off x="2998375" y="4621515"/>
            <a:ext cx="6595929" cy="1543789"/>
          </a:xfrm>
        </p:spPr>
        <p:txBody>
          <a:bodyPr/>
          <a:lstStyle/>
          <a:p>
            <a:pPr lvl="1"/>
            <a:r>
              <a:rPr lang="en-US" sz="1800" dirty="0" smtClean="0"/>
              <a:t>Examples</a:t>
            </a:r>
          </a:p>
          <a:p>
            <a:pPr lvl="2"/>
            <a:r>
              <a:rPr lang="en-US" sz="1400" dirty="0" smtClean="0"/>
              <a:t>	JRC </a:t>
            </a:r>
            <a:r>
              <a:rPr lang="en-US" sz="1400" dirty="0"/>
              <a:t>European Crisis Management Laboratory: </a:t>
            </a:r>
            <a:endParaRPr lang="en-US" sz="1400" dirty="0" smtClean="0"/>
          </a:p>
          <a:p>
            <a:pPr lvl="2"/>
            <a:r>
              <a:rPr lang="en-US" sz="1400" dirty="0" smtClean="0"/>
              <a:t>	7 </a:t>
            </a:r>
            <a:r>
              <a:rPr lang="en-US" sz="1400" dirty="0"/>
              <a:t>experiments</a:t>
            </a:r>
          </a:p>
          <a:p>
            <a:pPr lvl="2"/>
            <a:r>
              <a:rPr lang="en-US" sz="1400" dirty="0" smtClean="0"/>
              <a:t>	GDACS </a:t>
            </a:r>
            <a:r>
              <a:rPr lang="en-US" sz="1400" dirty="0"/>
              <a:t>Crisis Centre Interoperability Benchmarks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3" t="2835" r="21400"/>
          <a:stretch/>
        </p:blipFill>
        <p:spPr>
          <a:xfrm>
            <a:off x="454069" y="2441498"/>
            <a:ext cx="1512168" cy="1713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9010" r="22156" b="4083"/>
          <a:stretch/>
        </p:blipFill>
        <p:spPr>
          <a:xfrm>
            <a:off x="539552" y="4685245"/>
            <a:ext cx="1385649" cy="1417717"/>
          </a:xfrm>
          <a:prstGeom prst="ellipse">
            <a:avLst/>
          </a:prstGeom>
        </p:spPr>
      </p:pic>
      <p:sp>
        <p:nvSpPr>
          <p:cNvPr id="25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456"/>
            <a:ext cx="9144000" cy="58765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0" name="Rectangle 9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475656" y="6021288"/>
            <a:ext cx="5974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http://drr.jrc.ec.europa.eu/Loss-Data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5498068"/>
            <a:ext cx="4982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http://drmkc.jrc.ec.europa.eu/</a:t>
            </a: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2380" y="3054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1" y="1800000"/>
            <a:ext cx="6239056" cy="638088"/>
          </a:xfrm>
        </p:spPr>
        <p:txBody>
          <a:bodyPr/>
          <a:lstStyle/>
          <a:p>
            <a:r>
              <a:rPr lang="en-US" sz="2400" dirty="0" smtClean="0"/>
              <a:t>Disaster risk: a growing problem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96982" y="5157192"/>
            <a:ext cx="3819600" cy="3658950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Exposure is growing</a:t>
            </a:r>
          </a:p>
          <a:p>
            <a:pPr marL="285750" lvl="2" indent="-285750">
              <a:buClr>
                <a:schemeClr val="accent2"/>
              </a:buClr>
              <a:buFont typeface="EC Square Sans Pro" panose="020B0506040000020004" pitchFamily="34" charset="0"/>
              <a:buChar char="▶"/>
            </a:pPr>
            <a:r>
              <a:rPr lang="en-US" dirty="0" smtClean="0"/>
              <a:t>Interconnected economy</a:t>
            </a:r>
          </a:p>
          <a:p>
            <a:pPr marL="285750" lvl="2" indent="-285750">
              <a:buClr>
                <a:schemeClr val="accent2"/>
              </a:buClr>
              <a:buFont typeface="EC Square Sans Pro" panose="020B0506040000020004" pitchFamily="34" charset="0"/>
              <a:buChar char="▶"/>
            </a:pPr>
            <a:r>
              <a:rPr lang="en-US" dirty="0" smtClean="0"/>
              <a:t>Population </a:t>
            </a:r>
            <a:r>
              <a:rPr lang="en-US" dirty="0"/>
              <a:t>growth</a:t>
            </a:r>
          </a:p>
          <a:p>
            <a:pPr marL="285750" lvl="2" indent="-285750">
              <a:buClr>
                <a:schemeClr val="accent2"/>
              </a:buClr>
              <a:buFont typeface="EC Square Sans Pro" panose="020B0506040000020004" pitchFamily="34" charset="0"/>
              <a:buChar char="▶"/>
            </a:pPr>
            <a:r>
              <a:rPr lang="en-GB" dirty="0" smtClean="0"/>
              <a:t>Urbanisation</a:t>
            </a:r>
          </a:p>
          <a:p>
            <a:pPr lvl="2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73535" y="1296000"/>
            <a:ext cx="1540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Why?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9" name="Rectangle 8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ontent Placeholder 5"/>
          <p:cNvSpPr>
            <a:spLocks noGrp="1"/>
          </p:cNvSpPr>
          <p:nvPr>
            <p:ph sz="half" idx="1"/>
          </p:nvPr>
        </p:nvSpPr>
        <p:spPr>
          <a:xfrm>
            <a:off x="4932040" y="2991516"/>
            <a:ext cx="3819600" cy="365895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2005-2015 </a:t>
            </a:r>
            <a:r>
              <a:rPr lang="en-US" b="1" dirty="0" smtClean="0">
                <a:solidFill>
                  <a:srgbClr val="969696"/>
                </a:solidFill>
              </a:rPr>
              <a:t>Globally</a:t>
            </a:r>
          </a:p>
          <a:p>
            <a:pPr marL="285750" lvl="2" indent="-285750">
              <a:buClr>
                <a:srgbClr val="969696"/>
              </a:buClr>
              <a:buFont typeface="EC Square Sans Pro" panose="020B0506040000020004" pitchFamily="34" charset="0"/>
              <a:buChar char="▶"/>
            </a:pPr>
            <a:r>
              <a:rPr lang="en-US" dirty="0" smtClean="0"/>
              <a:t>700,000 deaths</a:t>
            </a:r>
          </a:p>
          <a:p>
            <a:pPr marL="285750" lvl="2" indent="-285750">
              <a:buClr>
                <a:srgbClr val="969696"/>
              </a:buClr>
              <a:buFont typeface="EC Square Sans Pro" panose="020B0506040000020004" pitchFamily="34" charset="0"/>
              <a:buChar char="▶"/>
            </a:pPr>
            <a:r>
              <a:rPr lang="en-US" dirty="0" smtClean="0"/>
              <a:t>1.4 million injured</a:t>
            </a:r>
          </a:p>
          <a:p>
            <a:pPr marL="285750" lvl="2" indent="-285750">
              <a:buClr>
                <a:srgbClr val="969696"/>
              </a:buClr>
              <a:buFont typeface="EC Square Sans Pro" panose="020B0506040000020004" pitchFamily="34" charset="0"/>
              <a:buChar char="▶"/>
            </a:pPr>
            <a:r>
              <a:rPr lang="en-US" dirty="0" smtClean="0"/>
              <a:t>23 million homeless</a:t>
            </a:r>
          </a:p>
          <a:p>
            <a:pPr marL="285750" lvl="2" indent="-285750">
              <a:buClr>
                <a:srgbClr val="969696"/>
              </a:buClr>
              <a:buFont typeface="EC Square Sans Pro" panose="020B0506040000020004" pitchFamily="34" charset="0"/>
              <a:buChar char="▶"/>
            </a:pPr>
            <a:r>
              <a:rPr lang="en-US" dirty="0" smtClean="0"/>
              <a:t>1.5 billion affected</a:t>
            </a:r>
          </a:p>
          <a:p>
            <a:pPr marL="285750" lvl="2" indent="-285750">
              <a:buClr>
                <a:srgbClr val="969696"/>
              </a:buClr>
              <a:buFont typeface="EC Square Sans Pro" panose="020B0506040000020004" pitchFamily="34" charset="0"/>
              <a:buChar char="▶"/>
            </a:pPr>
            <a:r>
              <a:rPr lang="en-US" dirty="0" smtClean="0"/>
              <a:t>€ 1.2 trillion economic losses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633663" y="4079541"/>
            <a:ext cx="3644764" cy="0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745438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reeform 85"/>
          <p:cNvSpPr/>
          <p:nvPr/>
        </p:nvSpPr>
        <p:spPr bwMode="auto">
          <a:xfrm>
            <a:off x="737937" y="2907857"/>
            <a:ext cx="3946919" cy="1255069"/>
          </a:xfrm>
          <a:custGeom>
            <a:avLst/>
            <a:gdLst>
              <a:gd name="connsiteX0" fmla="*/ 0 w 3946919"/>
              <a:gd name="connsiteY0" fmla="*/ 1255069 h 1255069"/>
              <a:gd name="connsiteX1" fmla="*/ 2245895 w 3946919"/>
              <a:gd name="connsiteY1" fmla="*/ 1014438 h 1255069"/>
              <a:gd name="connsiteX2" fmla="*/ 3793958 w 3946919"/>
              <a:gd name="connsiteY2" fmla="*/ 83996 h 1255069"/>
              <a:gd name="connsiteX3" fmla="*/ 3890210 w 3946919"/>
              <a:gd name="connsiteY3" fmla="*/ 43890 h 125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919" h="1255069">
                <a:moveTo>
                  <a:pt x="0" y="1255069"/>
                </a:moveTo>
                <a:cubicBezTo>
                  <a:pt x="806784" y="1232343"/>
                  <a:pt x="1613569" y="1209617"/>
                  <a:pt x="2245895" y="1014438"/>
                </a:cubicBezTo>
                <a:cubicBezTo>
                  <a:pt x="2878221" y="819259"/>
                  <a:pt x="3519905" y="245754"/>
                  <a:pt x="3793958" y="83996"/>
                </a:cubicBezTo>
                <a:cubicBezTo>
                  <a:pt x="4068011" y="-77762"/>
                  <a:pt x="3890210" y="43890"/>
                  <a:pt x="3890210" y="43890"/>
                </a:cubicBezTo>
              </a:path>
            </a:pathLst>
          </a:custGeom>
          <a:noFill/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Freeform 89"/>
          <p:cNvSpPr/>
          <p:nvPr/>
        </p:nvSpPr>
        <p:spPr bwMode="auto">
          <a:xfrm>
            <a:off x="689811" y="2911121"/>
            <a:ext cx="4034589" cy="1131490"/>
          </a:xfrm>
          <a:custGeom>
            <a:avLst/>
            <a:gdLst>
              <a:gd name="connsiteX0" fmla="*/ 0 w 4034589"/>
              <a:gd name="connsiteY0" fmla="*/ 1131490 h 1131490"/>
              <a:gd name="connsiteX1" fmla="*/ 2245894 w 4034589"/>
              <a:gd name="connsiteY1" fmla="*/ 890858 h 1131490"/>
              <a:gd name="connsiteX2" fmla="*/ 3850105 w 4034589"/>
              <a:gd name="connsiteY2" fmla="*/ 72711 h 1131490"/>
              <a:gd name="connsiteX3" fmla="*/ 3850105 w 4034589"/>
              <a:gd name="connsiteY3" fmla="*/ 64690 h 1131490"/>
              <a:gd name="connsiteX4" fmla="*/ 3922294 w 4034589"/>
              <a:gd name="connsiteY4" fmla="*/ 289279 h 1131490"/>
              <a:gd name="connsiteX5" fmla="*/ 4034589 w 4034589"/>
              <a:gd name="connsiteY5" fmla="*/ 922942 h 1131490"/>
              <a:gd name="connsiteX6" fmla="*/ 4034589 w 4034589"/>
              <a:gd name="connsiteY6" fmla="*/ 922942 h 11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589" h="1131490">
                <a:moveTo>
                  <a:pt x="0" y="1131490"/>
                </a:moveTo>
                <a:cubicBezTo>
                  <a:pt x="802105" y="1099405"/>
                  <a:pt x="1604210" y="1067321"/>
                  <a:pt x="2245894" y="890858"/>
                </a:cubicBezTo>
                <a:cubicBezTo>
                  <a:pt x="2887578" y="714395"/>
                  <a:pt x="3582737" y="210406"/>
                  <a:pt x="3850105" y="72711"/>
                </a:cubicBezTo>
                <a:cubicBezTo>
                  <a:pt x="4117473" y="-64984"/>
                  <a:pt x="3838074" y="28595"/>
                  <a:pt x="3850105" y="64690"/>
                </a:cubicBezTo>
                <a:cubicBezTo>
                  <a:pt x="3862137" y="100785"/>
                  <a:pt x="3891547" y="146237"/>
                  <a:pt x="3922294" y="289279"/>
                </a:cubicBezTo>
                <a:cubicBezTo>
                  <a:pt x="3953041" y="432321"/>
                  <a:pt x="4034589" y="922942"/>
                  <a:pt x="4034589" y="922942"/>
                </a:cubicBezTo>
                <a:lnTo>
                  <a:pt x="4034589" y="922942"/>
                </a:lnTo>
              </a:path>
            </a:pathLst>
          </a:custGeom>
          <a:noFill/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Content Placeholder 5"/>
          <p:cNvSpPr>
            <a:spLocks noGrp="1"/>
          </p:cNvSpPr>
          <p:nvPr>
            <p:ph sz="half" idx="1"/>
          </p:nvPr>
        </p:nvSpPr>
        <p:spPr>
          <a:xfrm>
            <a:off x="640738" y="4185119"/>
            <a:ext cx="619895" cy="239904"/>
          </a:xfrm>
        </p:spPr>
        <p:txBody>
          <a:bodyPr/>
          <a:lstStyle/>
          <a:p>
            <a:pPr lvl="2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2005</a:t>
            </a:r>
          </a:p>
        </p:txBody>
      </p:sp>
      <p:sp>
        <p:nvSpPr>
          <p:cNvPr id="94" name="Content Placeholder 5"/>
          <p:cNvSpPr>
            <a:spLocks noGrp="1"/>
          </p:cNvSpPr>
          <p:nvPr>
            <p:ph sz="half" idx="1"/>
          </p:nvPr>
        </p:nvSpPr>
        <p:spPr>
          <a:xfrm>
            <a:off x="3658532" y="4185119"/>
            <a:ext cx="619895" cy="239904"/>
          </a:xfrm>
        </p:spPr>
        <p:txBody>
          <a:bodyPr/>
          <a:lstStyle/>
          <a:p>
            <a:pPr lvl="2"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2015</a:t>
            </a:r>
          </a:p>
        </p:txBody>
      </p:sp>
      <p:cxnSp>
        <p:nvCxnSpPr>
          <p:cNvPr id="97" name="Straight Connector 96"/>
          <p:cNvCxnSpPr/>
          <p:nvPr/>
        </p:nvCxnSpPr>
        <p:spPr bwMode="auto">
          <a:xfrm flipV="1">
            <a:off x="1084889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V="1">
            <a:off x="1424340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1763791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V="1">
            <a:off x="2103242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2442693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2782144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3800497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V="1">
            <a:off x="3121595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3461046" y="4079541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7" name="Chart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550537"/>
              </p:ext>
            </p:extLst>
          </p:nvPr>
        </p:nvGraphicFramePr>
        <p:xfrm>
          <a:off x="646053" y="2849306"/>
          <a:ext cx="3897769" cy="119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8" name="Straight Connector 107"/>
          <p:cNvCxnSpPr/>
          <p:nvPr/>
        </p:nvCxnSpPr>
        <p:spPr bwMode="auto">
          <a:xfrm flipV="1">
            <a:off x="4139952" y="4071726"/>
            <a:ext cx="0" cy="97762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Content Placeholder 5"/>
          <p:cNvSpPr>
            <a:spLocks noGrp="1"/>
          </p:cNvSpPr>
          <p:nvPr>
            <p:ph sz="half" idx="1"/>
          </p:nvPr>
        </p:nvSpPr>
        <p:spPr>
          <a:xfrm>
            <a:off x="4935234" y="5157192"/>
            <a:ext cx="3819600" cy="3658950"/>
          </a:xfrm>
        </p:spPr>
        <p:txBody>
          <a:bodyPr/>
          <a:lstStyle/>
          <a:p>
            <a:pPr lvl="2"/>
            <a:r>
              <a:rPr lang="en-US" sz="2000" b="1" dirty="0"/>
              <a:t>2005-2015 </a:t>
            </a:r>
            <a:r>
              <a:rPr lang="en-US" sz="2000" b="1" dirty="0">
                <a:solidFill>
                  <a:srgbClr val="00B0F0"/>
                </a:solidFill>
              </a:rPr>
              <a:t>EU</a:t>
            </a:r>
          </a:p>
          <a:p>
            <a:pPr marL="285750" lvl="2" indent="-285750">
              <a:buFont typeface="EC Square Sans Pro" panose="020B0506040000020004" pitchFamily="34" charset="0"/>
              <a:buChar char="▶"/>
            </a:pPr>
            <a:r>
              <a:rPr lang="en-US" dirty="0" smtClean="0"/>
              <a:t>80,000 </a:t>
            </a:r>
            <a:r>
              <a:rPr lang="en-US" dirty="0"/>
              <a:t>deaths</a:t>
            </a:r>
          </a:p>
          <a:p>
            <a:pPr marL="285750" lvl="2" indent="-285750">
              <a:buFont typeface="EC Square Sans Pro" panose="020B0506040000020004" pitchFamily="34" charset="0"/>
              <a:buChar char="▶"/>
            </a:pPr>
            <a:r>
              <a:rPr lang="en-US" dirty="0" smtClean="0"/>
              <a:t>€ </a:t>
            </a:r>
            <a:r>
              <a:rPr lang="en-US" dirty="0"/>
              <a:t>95 billion economic losses</a:t>
            </a:r>
          </a:p>
          <a:p>
            <a:pPr lvl="2"/>
            <a:endParaRPr lang="en-GB" dirty="0"/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12380" y="0"/>
            <a:ext cx="9156380" cy="981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60990"/>
            <a:ext cx="2062592" cy="3693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969696"/>
                </a:solidFill>
              </a:rPr>
              <a:t>3 types of needs</a:t>
            </a:r>
            <a:endParaRPr lang="en-US" sz="1800" dirty="0">
              <a:solidFill>
                <a:srgbClr val="96969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65074724"/>
              </p:ext>
            </p:extLst>
          </p:nvPr>
        </p:nvGraphicFramePr>
        <p:xfrm>
          <a:off x="24780" y="965397"/>
          <a:ext cx="9119220" cy="583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3535" y="1296000"/>
            <a:ext cx="15408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Why?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7200" y="1800000"/>
            <a:ext cx="8121268" cy="656816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dirty="0"/>
              <a:t>Challenges in the </a:t>
            </a:r>
            <a:r>
              <a:rPr lang="en-US" sz="2400" dirty="0" smtClean="0"/>
              <a:t>Use </a:t>
            </a:r>
            <a:r>
              <a:rPr lang="en-US" sz="2400" dirty="0"/>
              <a:t>of Science in DRM</a:t>
            </a:r>
            <a:endParaRPr lang="en-GB" sz="2400" kern="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9266" y="2797662"/>
            <a:ext cx="8096611" cy="3893693"/>
            <a:chOff x="507837" y="2802109"/>
            <a:chExt cx="8250631" cy="39677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01115" y="3812518"/>
              <a:ext cx="2957353" cy="295735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62326" y="4518283"/>
              <a:ext cx="1848011" cy="17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Knowledge is fragmented: Research results are </a:t>
              </a:r>
              <a:r>
                <a:rPr lang="en-US" b="1" dirty="0" smtClean="0">
                  <a:solidFill>
                    <a:schemeClr val="bg1"/>
                  </a:solidFill>
                </a:rPr>
                <a:t>not exploited</a:t>
              </a:r>
              <a:r>
                <a:rPr lang="en-US" b="1" dirty="0">
                  <a:solidFill>
                    <a:schemeClr val="bg1"/>
                  </a:solidFill>
                </a:rPr>
                <a:t>. Science doesn’t reach policy and operations</a:t>
              </a:r>
            </a:p>
            <a:p>
              <a:pPr>
                <a:lnSpc>
                  <a:spcPct val="110000"/>
                </a:lnSpc>
              </a:pPr>
              <a:endParaRPr lang="it-IT" dirty="0" smtClean="0">
                <a:solidFill>
                  <a:srgbClr val="164194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68674" y="2802109"/>
              <a:ext cx="2950508" cy="29505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901014" y="3667965"/>
              <a:ext cx="1823707" cy="121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bg1"/>
                  </a:solidFill>
                </a:rPr>
                <a:t>Science needs testing to 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pPr lvl="0"/>
              <a:r>
                <a:rPr lang="en-US" b="1" dirty="0" smtClean="0">
                  <a:solidFill>
                    <a:schemeClr val="bg1"/>
                  </a:solidFill>
                </a:rPr>
                <a:t>allow </a:t>
              </a:r>
              <a:r>
                <a:rPr lang="en-US" b="1" dirty="0">
                  <a:solidFill>
                    <a:schemeClr val="bg1"/>
                  </a:solidFill>
                </a:rPr>
                <a:t>further developments 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pPr lvl="0"/>
              <a:r>
                <a:rPr lang="en-US" b="1" dirty="0" smtClean="0">
                  <a:solidFill>
                    <a:schemeClr val="bg1"/>
                  </a:solidFill>
                </a:rPr>
                <a:t>and </a:t>
              </a:r>
              <a:r>
                <a:rPr lang="en-US" b="1" dirty="0">
                  <a:solidFill>
                    <a:schemeClr val="bg1"/>
                  </a:solidFill>
                </a:rPr>
                <a:t>transfer</a:t>
              </a:r>
            </a:p>
            <a:p>
              <a:pPr>
                <a:lnSpc>
                  <a:spcPct val="110000"/>
                </a:lnSpc>
              </a:pPr>
              <a:endParaRPr lang="it-IT" dirty="0" smtClean="0">
                <a:solidFill>
                  <a:srgbClr val="164194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7837" y="3422721"/>
              <a:ext cx="2838523" cy="283852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05780" y="4241850"/>
              <a:ext cx="1728192" cy="119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>
                  <a:solidFill>
                    <a:schemeClr val="bg1"/>
                  </a:solidFill>
                </a:rPr>
                <a:t>Networks are fragmented: 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pPr lvl="0"/>
              <a:r>
                <a:rPr lang="en-US" b="1" dirty="0" smtClean="0">
                  <a:solidFill>
                    <a:schemeClr val="bg1"/>
                  </a:solidFill>
                </a:rPr>
                <a:t>Silos </a:t>
              </a:r>
              <a:r>
                <a:rPr lang="en-US" b="1" dirty="0">
                  <a:solidFill>
                    <a:schemeClr val="bg1"/>
                  </a:solidFill>
                </a:rPr>
                <a:t>and Overlapping initiatives</a:t>
              </a:r>
            </a:p>
            <a:p>
              <a:pPr>
                <a:lnSpc>
                  <a:spcPct val="110000"/>
                </a:lnSpc>
              </a:pPr>
              <a:endParaRPr lang="it-IT" dirty="0" smtClean="0">
                <a:solidFill>
                  <a:srgbClr val="164194"/>
                </a:solidFill>
              </a:endParaRPr>
            </a:p>
          </p:txBody>
        </p:sp>
      </p:grpSp>
      <p:sp>
        <p:nvSpPr>
          <p:cNvPr id="18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2380" y="0"/>
            <a:ext cx="9156380" cy="981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9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37199" y="2931688"/>
            <a:ext cx="3968095" cy="3377631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 smtClean="0"/>
              <a:t>Union Civil Protection Mechanism</a:t>
            </a:r>
          </a:p>
          <a:p>
            <a:pPr lvl="2"/>
            <a:r>
              <a:rPr lang="en-US" dirty="0" smtClean="0"/>
              <a:t>Article 5.1(a)</a:t>
            </a:r>
          </a:p>
          <a:p>
            <a:pPr lvl="2"/>
            <a:endParaRPr lang="en-US" dirty="0" smtClean="0"/>
          </a:p>
          <a:p>
            <a:pPr lvl="3" indent="0">
              <a:buNone/>
            </a:pP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“Improve 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the knowledge base on disaster risks 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 facilitate the sharing of knowledge, best practices and information, including among Member States that share common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risks”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687200" y="2879407"/>
            <a:ext cx="3819600" cy="2107578"/>
          </a:xfrm>
          <a:prstGeom prst="rect">
            <a:avLst/>
          </a:prstGeom>
        </p:spPr>
        <p:txBody>
          <a:bodyPr/>
          <a:lstStyle/>
          <a:p>
            <a:pPr marL="180000" lvl="1" indent="0">
              <a:buNone/>
            </a:pPr>
            <a:r>
              <a:rPr lang="en-US" b="1" dirty="0" smtClean="0"/>
              <a:t>Sendai Framework for Disaster Risk Reduction</a:t>
            </a:r>
          </a:p>
          <a:p>
            <a:pPr marL="180000" lvl="2"/>
            <a:r>
              <a:rPr lang="en-US" dirty="0" smtClean="0"/>
              <a:t>   2015-2030</a:t>
            </a:r>
          </a:p>
          <a:p>
            <a:pPr marL="180000" lvl="2"/>
            <a:r>
              <a:rPr lang="en-US" dirty="0" smtClean="0"/>
              <a:t>   Call for stronger role of science</a:t>
            </a:r>
            <a:r>
              <a:rPr lang="en-GB" dirty="0" smtClean="0"/>
              <a:t> and building risk knowledge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3535" y="1296000"/>
            <a:ext cx="3459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Why DRMKC?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7200" y="1800000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Disaster risk knowledge: policy context</a:t>
            </a:r>
            <a:endParaRPr lang="en-GB" sz="2400" kern="0" dirty="0"/>
          </a:p>
        </p:txBody>
      </p:sp>
      <p:pic>
        <p:nvPicPr>
          <p:cNvPr id="15" name="Picture 2" descr="World Conference on Disaster Risk Redu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 r="59063"/>
          <a:stretch/>
        </p:blipFill>
        <p:spPr bwMode="auto">
          <a:xfrm>
            <a:off x="6487001" y="4651499"/>
            <a:ext cx="1990584" cy="11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898076" y="4603720"/>
            <a:ext cx="1296144" cy="1251520"/>
            <a:chOff x="3879304" y="7986569"/>
            <a:chExt cx="1296144" cy="1251520"/>
          </a:xfrm>
        </p:grpSpPr>
        <p:sp>
          <p:nvSpPr>
            <p:cNvPr id="4" name="Oval 3"/>
            <p:cNvSpPr/>
            <p:nvPr/>
          </p:nvSpPr>
          <p:spPr bwMode="auto">
            <a:xfrm>
              <a:off x="3923928" y="7986569"/>
              <a:ext cx="1251520" cy="125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6" name="Picture 2" descr="World Conference on Disaster Risk Reduc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3929" r="86106" b="-1032"/>
            <a:stretch/>
          </p:blipFill>
          <p:spPr bwMode="auto">
            <a:xfrm>
              <a:off x="3879304" y="7986569"/>
              <a:ext cx="1296144" cy="122413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456"/>
            <a:ext cx="9144000" cy="58765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0" name="Rectangle 9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73535" y="1296000"/>
            <a:ext cx="3459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</a:rPr>
              <a:t>Why DRMKC?</a:t>
            </a:r>
            <a:endParaRPr lang="en-GB" sz="3400" b="1" dirty="0">
              <a:solidFill>
                <a:schemeClr val="bg1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771" y="3573016"/>
            <a:ext cx="4344843" cy="833605"/>
          </a:xfrm>
        </p:spPr>
        <p:txBody>
          <a:bodyPr/>
          <a:lstStyle/>
          <a:p>
            <a:pPr marL="0" indent="0" algn="ctr">
              <a:lnSpc>
                <a:spcPct val="100000"/>
              </a:lnSpc>
            </a:pPr>
            <a:endParaRPr lang="en-US" sz="2000" b="1" dirty="0" smtClean="0">
              <a:solidFill>
                <a:srgbClr val="808080"/>
              </a:solidFill>
            </a:endParaRPr>
          </a:p>
          <a:p>
            <a:pPr marL="0" indent="0"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808080"/>
                </a:solidFill>
              </a:rPr>
              <a:t>DRMKC 3 key pillars</a:t>
            </a:r>
          </a:p>
          <a:p>
            <a:pPr marL="0" indent="0" algn="ctr">
              <a:lnSpc>
                <a:spcPct val="100000"/>
              </a:lnSpc>
            </a:pPr>
            <a:endParaRPr lang="en-US" sz="2000" b="1" dirty="0" smtClean="0">
              <a:solidFill>
                <a:srgbClr val="80808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33004" y="5078214"/>
            <a:ext cx="223788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1600" b="0" kern="0" dirty="0"/>
              <a:t>Improving the </a:t>
            </a:r>
            <a:br>
              <a:rPr lang="en-US" sz="1600" b="0" kern="0" dirty="0"/>
            </a:br>
            <a:r>
              <a:rPr lang="en-US" sz="1600" kern="0" dirty="0" smtClean="0"/>
              <a:t>use </a:t>
            </a:r>
            <a:r>
              <a:rPr lang="en-US" sz="1600" kern="0" dirty="0"/>
              <a:t>and </a:t>
            </a:r>
            <a:r>
              <a:rPr lang="en-US" sz="1600" b="1" kern="0" dirty="0">
                <a:solidFill>
                  <a:srgbClr val="C00000"/>
                </a:solidFill>
              </a:rPr>
              <a:t>uptake </a:t>
            </a:r>
            <a:r>
              <a:rPr lang="en-US" sz="1600" b="1" kern="0" dirty="0" smtClean="0">
                <a:solidFill>
                  <a:srgbClr val="C00000"/>
                </a:solidFill>
              </a:rPr>
              <a:t/>
            </a:r>
            <a:br>
              <a:rPr lang="en-US" sz="1600" b="1" kern="0" dirty="0" smtClean="0">
                <a:solidFill>
                  <a:srgbClr val="C00000"/>
                </a:solidFill>
              </a:rPr>
            </a:br>
            <a:r>
              <a:rPr lang="en-US" sz="1600" b="1" kern="0" dirty="0" smtClean="0">
                <a:solidFill>
                  <a:srgbClr val="C00000"/>
                </a:solidFill>
              </a:rPr>
              <a:t>of research </a:t>
            </a:r>
            <a:r>
              <a:rPr lang="en-US" sz="1600" b="1" kern="0" dirty="0">
                <a:solidFill>
                  <a:srgbClr val="C00000"/>
                </a:solidFill>
              </a:rPr>
              <a:t>and operational knowledge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29422" y="5078214"/>
            <a:ext cx="223788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1600" b="1" kern="0" dirty="0">
                <a:solidFill>
                  <a:srgbClr val="BA1C1C"/>
                </a:solidFill>
              </a:rPr>
              <a:t>Advancing technologies and capacities</a:t>
            </a:r>
            <a:r>
              <a:rPr lang="en-US" sz="1600" kern="0" dirty="0">
                <a:solidFill>
                  <a:srgbClr val="BA1C1C"/>
                </a:solidFill>
              </a:rPr>
              <a:t> </a:t>
            </a:r>
            <a:r>
              <a:rPr lang="en-US" sz="1600" b="0" kern="0" dirty="0"/>
              <a:t>in </a:t>
            </a:r>
            <a:r>
              <a:rPr lang="en-US" sz="1600" b="0" kern="0" dirty="0" smtClean="0"/>
              <a:t>disaster </a:t>
            </a:r>
            <a:r>
              <a:rPr lang="en-US" sz="1600" b="0" kern="0" dirty="0"/>
              <a:t>risk and crisis management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93982" y="5078214"/>
            <a:ext cx="223788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sz="1600" b="0" dirty="0"/>
              <a:t>Improving </a:t>
            </a:r>
            <a:br>
              <a:rPr lang="en-US" sz="1600" b="0" dirty="0"/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science-based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advice </a:t>
            </a:r>
            <a:r>
              <a:rPr lang="en-US" sz="1600" b="0" dirty="0" smtClean="0"/>
              <a:t>through </a:t>
            </a:r>
            <a:r>
              <a:rPr lang="en-US" sz="1600" b="0" dirty="0"/>
              <a:t>networks and partnerships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0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196" y="1700808"/>
            <a:ext cx="2047500" cy="2047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3535" y="1296000"/>
            <a:ext cx="17475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What?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5"/>
          <a:stretch/>
        </p:blipFill>
        <p:spPr>
          <a:xfrm>
            <a:off x="636588" y="4486930"/>
            <a:ext cx="2310389" cy="510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9" b="34789"/>
          <a:stretch/>
        </p:blipFill>
        <p:spPr>
          <a:xfrm>
            <a:off x="3395418" y="4437112"/>
            <a:ext cx="2310389" cy="576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0"/>
          <a:stretch/>
        </p:blipFill>
        <p:spPr>
          <a:xfrm>
            <a:off x="6154249" y="4428064"/>
            <a:ext cx="2310389" cy="537933"/>
          </a:xfrm>
          <a:prstGeom prst="rect">
            <a:avLst/>
          </a:prstGeom>
        </p:spPr>
      </p:pic>
      <p:sp>
        <p:nvSpPr>
          <p:cNvPr id="24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26200"/>
            <a:ext cx="2133600" cy="153988"/>
          </a:xfrm>
          <a:prstGeom prst="rect">
            <a:avLst/>
          </a:prstGeom>
        </p:spPr>
        <p:txBody>
          <a:bodyPr/>
          <a:lstStyle/>
          <a:p>
            <a:fld id="{A809832D-3346-408E-A31D-4AD50580EB4A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9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6" y="2348880"/>
            <a:ext cx="3840488" cy="41910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3535" y="1296000"/>
            <a:ext cx="17475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What?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37200" y="1800000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dirty="0"/>
              <a:t>Action </a:t>
            </a:r>
            <a:r>
              <a:rPr lang="en-US" sz="2400" dirty="0" smtClean="0"/>
              <a:t>Plan - 6 Objectives</a:t>
            </a:r>
            <a:endParaRPr lang="en-GB" sz="2400" kern="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40567" y="2520000"/>
            <a:ext cx="7391184" cy="2278838"/>
          </a:xfrm>
        </p:spPr>
        <p:txBody>
          <a:bodyPr/>
          <a:lstStyle/>
          <a:p>
            <a:pPr lvl="1"/>
            <a:r>
              <a:rPr lang="en-US" sz="1800" b="1" dirty="0" smtClean="0"/>
              <a:t>24/7 situation awareness at EU level</a:t>
            </a:r>
            <a:endParaRPr lang="en-US" sz="1800" dirty="0" smtClean="0"/>
          </a:p>
          <a:p>
            <a:pPr lvl="1"/>
            <a:r>
              <a:rPr lang="en-US" sz="1800" dirty="0" smtClean="0"/>
              <a:t>Coherent science-based advice</a:t>
            </a:r>
          </a:p>
          <a:p>
            <a:pPr lvl="1"/>
            <a:r>
              <a:rPr lang="en-US" sz="1800" dirty="0" smtClean="0"/>
              <a:t>From MS to MS and EU</a:t>
            </a:r>
          </a:p>
          <a:p>
            <a:pPr lvl="1"/>
            <a:r>
              <a:rPr lang="en-US" sz="1800" dirty="0"/>
              <a:t>Impact-based early warning</a:t>
            </a:r>
          </a:p>
          <a:p>
            <a:pPr lvl="1"/>
            <a:r>
              <a:rPr lang="en-US" sz="1800" dirty="0" smtClean="0"/>
              <a:t>EU and global operations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944662" y="4409728"/>
            <a:ext cx="8247095" cy="2448272"/>
          </a:xfrm>
          <a:prstGeom prst="rect">
            <a:avLst/>
          </a:prstGeom>
        </p:spPr>
        <p:txBody>
          <a:bodyPr/>
          <a:lstStyle/>
          <a:p>
            <a:r>
              <a:rPr lang="en-US" sz="1600" dirty="0" smtClean="0"/>
              <a:t>Examples</a:t>
            </a:r>
          </a:p>
          <a:p>
            <a:pPr lvl="1"/>
            <a:r>
              <a:rPr lang="en-US" sz="1600" dirty="0" smtClean="0"/>
              <a:t>Aristotle Project</a:t>
            </a:r>
          </a:p>
          <a:p>
            <a:pPr lvl="1"/>
            <a:r>
              <a:rPr lang="en-US" sz="1600" dirty="0" smtClean="0"/>
              <a:t>EFAS (</a:t>
            </a:r>
            <a:r>
              <a:rPr lang="en-US" sz="1600" b="1" dirty="0" smtClean="0"/>
              <a:t>Floods</a:t>
            </a:r>
            <a:r>
              <a:rPr lang="en-US" sz="1600" dirty="0" smtClean="0"/>
              <a:t>), EFFIS (</a:t>
            </a:r>
            <a:r>
              <a:rPr lang="en-US" sz="1600" b="1" dirty="0" smtClean="0"/>
              <a:t>Fires</a:t>
            </a:r>
            <a:r>
              <a:rPr lang="en-US" sz="1600" dirty="0" smtClean="0"/>
              <a:t>) – Copernicus</a:t>
            </a:r>
          </a:p>
          <a:p>
            <a:pPr lvl="1"/>
            <a:r>
              <a:rPr lang="en-US" sz="1600" dirty="0" smtClean="0"/>
              <a:t>Global Informal </a:t>
            </a:r>
            <a:r>
              <a:rPr lang="en-US" sz="1600" b="1" dirty="0" smtClean="0"/>
              <a:t>Tsunami</a:t>
            </a:r>
            <a:r>
              <a:rPr lang="en-US" sz="1600" dirty="0" smtClean="0"/>
              <a:t> Monitoring System</a:t>
            </a:r>
          </a:p>
          <a:p>
            <a:pPr lvl="1"/>
            <a:r>
              <a:rPr lang="en-US" sz="1600" dirty="0" smtClean="0"/>
              <a:t>Global </a:t>
            </a:r>
            <a:r>
              <a:rPr lang="en-US" sz="1600" b="1" dirty="0" smtClean="0"/>
              <a:t>Flood</a:t>
            </a:r>
            <a:r>
              <a:rPr lang="en-US" sz="1600" dirty="0" smtClean="0"/>
              <a:t> Partnership</a:t>
            </a:r>
          </a:p>
          <a:p>
            <a:pPr lvl="1"/>
            <a:r>
              <a:rPr lang="en-US" sz="1600" dirty="0" smtClean="0"/>
              <a:t>Global Disaster Alert and Coordination Syste</a:t>
            </a:r>
            <a:r>
              <a:rPr lang="en-US" sz="1600" dirty="0"/>
              <a:t>m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9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835" r="59450"/>
          <a:stretch/>
        </p:blipFill>
        <p:spPr>
          <a:xfrm>
            <a:off x="454069" y="2441498"/>
            <a:ext cx="1512168" cy="17138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535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37200" y="1800000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1. Hazard Scientific Partnerships</a:t>
            </a:r>
            <a:endParaRPr lang="en-GB" sz="2400" kern="0" dirty="0"/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-12380" y="0"/>
            <a:ext cx="9156380" cy="6858000"/>
          </a:xfrm>
          <a:prstGeom prst="rect">
            <a:avLst/>
          </a:prstGeom>
          <a:solidFill>
            <a:srgbClr val="EAF1F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2380" y="0"/>
            <a:ext cx="9156380" cy="1268760"/>
            <a:chOff x="-12380" y="0"/>
            <a:chExt cx="9156380" cy="126876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-12380" y="0"/>
              <a:ext cx="9156380" cy="981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73548"/>
              <a:ext cx="1440000" cy="99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42339" y="2520000"/>
            <a:ext cx="6522149" cy="1693920"/>
          </a:xfrm>
        </p:spPr>
        <p:txBody>
          <a:bodyPr/>
          <a:lstStyle/>
          <a:p>
            <a:pPr marL="0" lvl="1" indent="0">
              <a:buNone/>
            </a:pPr>
            <a:r>
              <a:rPr lang="en-US" sz="1600" b="1" dirty="0" smtClean="0"/>
              <a:t>Networks of networks</a:t>
            </a:r>
            <a:endParaRPr lang="en-US" sz="1600" dirty="0" smtClean="0"/>
          </a:p>
          <a:p>
            <a:pPr lvl="1"/>
            <a:r>
              <a:rPr lang="en-US" sz="1600" dirty="0" smtClean="0"/>
              <a:t>Coherent </a:t>
            </a:r>
            <a:r>
              <a:rPr lang="en-US" sz="1600" dirty="0"/>
              <a:t>science-based </a:t>
            </a:r>
            <a:r>
              <a:rPr lang="en-US" sz="1600" dirty="0" smtClean="0"/>
              <a:t>advice for policy</a:t>
            </a:r>
            <a:endParaRPr lang="en-US" sz="1600" dirty="0"/>
          </a:p>
          <a:p>
            <a:pPr lvl="1"/>
            <a:r>
              <a:rPr lang="en-US" sz="1600" dirty="0" smtClean="0"/>
              <a:t>Disaster risk</a:t>
            </a:r>
            <a:endParaRPr lang="en-US" sz="1600" dirty="0"/>
          </a:p>
          <a:p>
            <a:pPr lvl="1"/>
            <a:r>
              <a:rPr lang="en-US" sz="1600" dirty="0"/>
              <a:t>EU </a:t>
            </a:r>
            <a:r>
              <a:rPr lang="en-US" sz="1600" dirty="0" smtClean="0"/>
              <a:t>(UCPM) and global (Sendai)</a:t>
            </a:r>
            <a:endParaRPr lang="en-US" sz="1600" dirty="0"/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Multi-sectorial,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/>
              <a:t>across policies (climate change, flood directive, solidarity fund, INSPIRE, SEVESO…)</a:t>
            </a:r>
          </a:p>
          <a:p>
            <a:pPr lvl="1"/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3535" y="1296000"/>
            <a:ext cx="15456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37200" y="1800000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spc="-80" dirty="0"/>
              <a:t>2. Science-policy interface</a:t>
            </a:r>
            <a:endParaRPr lang="en-GB" sz="2400" kern="0" dirty="0"/>
          </a:p>
        </p:txBody>
      </p:sp>
      <p:sp>
        <p:nvSpPr>
          <p:cNvPr id="28" name="Content Placeholder 5"/>
          <p:cNvSpPr>
            <a:spLocks noGrp="1"/>
          </p:cNvSpPr>
          <p:nvPr>
            <p:ph sz="half" idx="1"/>
          </p:nvPr>
        </p:nvSpPr>
        <p:spPr>
          <a:xfrm>
            <a:off x="2434318" y="4458118"/>
            <a:ext cx="6522149" cy="2049643"/>
          </a:xfrm>
        </p:spPr>
        <p:txBody>
          <a:bodyPr/>
          <a:lstStyle/>
          <a:p>
            <a:pPr marL="0" lvl="1" indent="0">
              <a:buNone/>
            </a:pPr>
            <a:r>
              <a:rPr lang="en-US" sz="1600" dirty="0" smtClean="0"/>
              <a:t>Examples</a:t>
            </a:r>
          </a:p>
          <a:p>
            <a:pPr lvl="1"/>
            <a:r>
              <a:rPr lang="en-US" sz="1600" dirty="0"/>
              <a:t>Sendai targets and indicators: drawing from many networks in EU (deadline 30/11)</a:t>
            </a:r>
          </a:p>
          <a:p>
            <a:pPr lvl="1"/>
            <a:r>
              <a:rPr lang="en-US" sz="1600" dirty="0"/>
              <a:t>National Risk Assessment</a:t>
            </a:r>
          </a:p>
          <a:p>
            <a:pPr lvl="1"/>
            <a:r>
              <a:rPr lang="en-US" sz="1600" dirty="0"/>
              <a:t>Disaster Risk Capacities Assessment</a:t>
            </a:r>
          </a:p>
          <a:p>
            <a:pPr lvl="1"/>
            <a:r>
              <a:rPr lang="en-US" sz="1600" dirty="0"/>
              <a:t>Loss and Damage Data WG</a:t>
            </a:r>
          </a:p>
          <a:p>
            <a:pPr lvl="1"/>
            <a:r>
              <a:rPr lang="en-US" sz="1600" dirty="0"/>
              <a:t>Disaster Prevention Expert Group</a:t>
            </a:r>
          </a:p>
          <a:p>
            <a:pPr lvl="1"/>
            <a:r>
              <a:rPr lang="en-US" sz="1600" dirty="0"/>
              <a:t>INFORM Index for Risk Management</a:t>
            </a:r>
            <a:endParaRPr lang="en-US" sz="18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835" r="59450"/>
          <a:stretch/>
        </p:blipFill>
        <p:spPr>
          <a:xfrm>
            <a:off x="454069" y="2441498"/>
            <a:ext cx="1512168" cy="1713802"/>
          </a:xfrm>
          <a:prstGeom prst="rect">
            <a:avLst/>
          </a:prstGeom>
        </p:spPr>
      </p:pic>
      <p:sp>
        <p:nvSpPr>
          <p:cNvPr id="30" name="Date Placeholder 3"/>
          <p:cNvSpPr txBox="1">
            <a:spLocks/>
          </p:cNvSpPr>
          <p:nvPr/>
        </p:nvSpPr>
        <p:spPr>
          <a:xfrm>
            <a:off x="7884368" y="730830"/>
            <a:ext cx="1259632" cy="25062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DB6C195C-41E4-4415-9184-BDAE967FF097}" type="datetime3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13 September 2016</a:t>
            </a:fld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e33f66e-dd6c-464f-9ae3-542497a1aa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e33f66e-dd6c-464f-9ae3-542497a1aa22"/>
</p:tagLst>
</file>

<file path=ppt/theme/theme1.xml><?xml version="1.0" encoding="utf-8"?>
<a:theme xmlns:a="http://schemas.openxmlformats.org/drawingml/2006/main" name="Blank">
  <a:themeElements>
    <a:clrScheme name="INFORM">
      <a:dk1>
        <a:srgbClr val="8E8E8D"/>
      </a:dk1>
      <a:lt1>
        <a:srgbClr val="FFFFFF"/>
      </a:lt1>
      <a:dk2>
        <a:srgbClr val="434342"/>
      </a:dk2>
      <a:lt2>
        <a:srgbClr val="C21A01"/>
      </a:lt2>
      <a:accent1>
        <a:srgbClr val="FFAF44"/>
      </a:accent1>
      <a:accent2>
        <a:srgbClr val="F4833F"/>
      </a:accent2>
      <a:accent3>
        <a:srgbClr val="AFBD5E"/>
      </a:accent3>
      <a:accent4>
        <a:srgbClr val="6B8349"/>
      </a:accent4>
      <a:accent5>
        <a:srgbClr val="567EBB"/>
      </a:accent5>
      <a:accent6>
        <a:srgbClr val="2B4C7E"/>
      </a:accent6>
      <a:hlink>
        <a:srgbClr val="5F5F5F"/>
      </a:hlink>
      <a:folHlink>
        <a:srgbClr val="969696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INFORM">
      <a:dk1>
        <a:srgbClr val="8E8E8D"/>
      </a:dk1>
      <a:lt1>
        <a:srgbClr val="FFFFFF"/>
      </a:lt1>
      <a:dk2>
        <a:srgbClr val="434342"/>
      </a:dk2>
      <a:lt2>
        <a:srgbClr val="C21A01"/>
      </a:lt2>
      <a:accent1>
        <a:srgbClr val="FFAF44"/>
      </a:accent1>
      <a:accent2>
        <a:srgbClr val="F4833F"/>
      </a:accent2>
      <a:accent3>
        <a:srgbClr val="AFBD5E"/>
      </a:accent3>
      <a:accent4>
        <a:srgbClr val="6B8349"/>
      </a:accent4>
      <a:accent5>
        <a:srgbClr val="567EBB"/>
      </a:accent5>
      <a:accent6>
        <a:srgbClr val="2B4C7E"/>
      </a:accent6>
      <a:hlink>
        <a:srgbClr val="5F5F5F"/>
      </a:hlink>
      <a:folHlink>
        <a:srgbClr val="969696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203FB508DDEA14489FBC1FFF3083BCC" ma:contentTypeVersion="1" ma:contentTypeDescription="Створення нового документа." ma:contentTypeScope="" ma:versionID="fc35ff29a2526ecb583083314cb69711">
  <xsd:schema xmlns:xsd="http://www.w3.org/2001/XMLSchema" xmlns:xs="http://www.w3.org/2001/XMLSchema" xmlns:p="http://schemas.microsoft.com/office/2006/metadata/properties" xmlns:ns2="e1d9cf93-3310-4fda-9a1c-3bedb2214ba0" targetNamespace="http://schemas.microsoft.com/office/2006/metadata/properties" ma:root="true" ma:fieldsID="24995a443126429efb8b8a4d6fc54a04" ns2:_="">
    <xsd:import namespace="e1d9cf93-3310-4fda-9a1c-3bedb2214ba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9cf93-3310-4fda-9a1c-3bedb2214b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C964B3-B1ED-4ECC-A74B-141279BBA8AF}"/>
</file>

<file path=customXml/itemProps2.xml><?xml version="1.0" encoding="utf-8"?>
<ds:datastoreItem xmlns:ds="http://schemas.openxmlformats.org/officeDocument/2006/customXml" ds:itemID="{67628AA3-1A45-4873-BC04-E6ADF5911E1E}"/>
</file>

<file path=customXml/itemProps3.xml><?xml version="1.0" encoding="utf-8"?>
<ds:datastoreItem xmlns:ds="http://schemas.openxmlformats.org/officeDocument/2006/customXml" ds:itemID="{0B9CC611-5454-4157-9061-42EB495622B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1728</TotalTime>
  <Words>604</Words>
  <Application>Microsoft Office PowerPoint</Application>
  <PresentationFormat>On-screen Show (4:3)</PresentationFormat>
  <Paragraphs>161</Paragraphs>
  <Slides>17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</vt:lpstr>
      <vt:lpstr>1_Blank</vt:lpstr>
      <vt:lpstr>PowerPoint Presentation</vt:lpstr>
      <vt:lpstr>Disaster risk: a growing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 DISASTER LOSS DATABASE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JK</cp:lastModifiedBy>
  <cp:revision>145</cp:revision>
  <cp:lastPrinted>2015-11-04T12:43:10Z</cp:lastPrinted>
  <dcterms:created xsi:type="dcterms:W3CDTF">2015-11-03T14:12:48Z</dcterms:created>
  <dcterms:modified xsi:type="dcterms:W3CDTF">2016-09-13T21:01:54Z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UpdateToken">
    <vt:lpwstr>5</vt:lpwstr>
  </property>
  <property fmtid="{D5CDD505-2E9C-101B-9397-08002B2CF9AE}" pid="4" name="Offisync_UniqueId">
    <vt:lpwstr>64605</vt:lpwstr>
  </property>
  <property fmtid="{D5CDD505-2E9C-101B-9397-08002B2CF9AE}" pid="5" name="Jive_VersionGuid">
    <vt:lpwstr>a4692353-958a-4971-a919-8714f7e849e2</vt:lpwstr>
  </property>
  <property fmtid="{D5CDD505-2E9C-101B-9397-08002B2CF9AE}" pid="6" name="Offisync_ServerID">
    <vt:lpwstr>0d3b22a6-6203-4efc-8e8e-b5279256493b</vt:lpwstr>
  </property>
  <property fmtid="{D5CDD505-2E9C-101B-9397-08002B2CF9AE}" pid="7" name="Jive_LatestUserAccountName">
    <vt:lpwstr>poljaka</vt:lpwstr>
  </property>
  <property fmtid="{D5CDD505-2E9C-101B-9397-08002B2CF9AE}" pid="8" name="ContentTypeId">
    <vt:lpwstr>0x010100A203FB508DDEA14489FBC1FFF3083BCC</vt:lpwstr>
  </property>
</Properties>
</file>